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314" r:id="rId10"/>
    <p:sldId id="31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2" r:id="rId22"/>
    <p:sldId id="26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02" r:id="rId40"/>
    <p:sldId id="303" r:id="rId41"/>
    <p:sldId id="304" r:id="rId42"/>
    <p:sldId id="305" r:id="rId43"/>
    <p:sldId id="306" r:id="rId44"/>
    <p:sldId id="293" r:id="rId45"/>
    <p:sldId id="308" r:id="rId46"/>
    <p:sldId id="295" r:id="rId47"/>
    <p:sldId id="294" r:id="rId48"/>
    <p:sldId id="296" r:id="rId49"/>
    <p:sldId id="297" r:id="rId50"/>
    <p:sldId id="298" r:id="rId51"/>
    <p:sldId id="299" r:id="rId52"/>
    <p:sldId id="300" r:id="rId53"/>
    <p:sldId id="301" r:id="rId54"/>
    <p:sldId id="309" r:id="rId55"/>
    <p:sldId id="310" r:id="rId56"/>
    <p:sldId id="311" r:id="rId57"/>
    <p:sldId id="312" r:id="rId58"/>
    <p:sldId id="313" r:id="rId59"/>
    <p:sldId id="30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A553-868C-442F-AD65-0EC431424000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AF8A2-A23B-4E8A-BC7C-310F68EE12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20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488b6d49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0488b6d49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224916D-BD0C-00AD-1128-DA35F99B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488b6d49_0_491:notes">
            <a:extLst>
              <a:ext uri="{FF2B5EF4-FFF2-40B4-BE49-F238E27FC236}">
                <a16:creationId xmlns:a16="http://schemas.microsoft.com/office/drawing/2014/main" id="{633FA5B0-1F92-3156-51BD-C5B52AF860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0488b6d49_0_491:notes">
            <a:extLst>
              <a:ext uri="{FF2B5EF4-FFF2-40B4-BE49-F238E27FC236}">
                <a16:creationId xmlns:a16="http://schemas.microsoft.com/office/drawing/2014/main" id="{CC100C19-BCB4-B8E4-F138-A2DFFFDB41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87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74AAC24-ED7D-F637-CC47-7FEFDDA68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488b6d49_0_491:notes">
            <a:extLst>
              <a:ext uri="{FF2B5EF4-FFF2-40B4-BE49-F238E27FC236}">
                <a16:creationId xmlns:a16="http://schemas.microsoft.com/office/drawing/2014/main" id="{354E9AC7-6DD8-0E4E-89B0-AE45903B8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0488b6d49_0_491:notes">
            <a:extLst>
              <a:ext uri="{FF2B5EF4-FFF2-40B4-BE49-F238E27FC236}">
                <a16:creationId xmlns:a16="http://schemas.microsoft.com/office/drawing/2014/main" id="{32AF6781-A65C-3AFB-4E83-1BE9D5C3E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55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C755B4E-E33F-594D-8004-50D194C5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488b6d49_0_491:notes">
            <a:extLst>
              <a:ext uri="{FF2B5EF4-FFF2-40B4-BE49-F238E27FC236}">
                <a16:creationId xmlns:a16="http://schemas.microsoft.com/office/drawing/2014/main" id="{3BC3D491-E755-023F-AF33-BCEE586D9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0488b6d49_0_491:notes">
            <a:extLst>
              <a:ext uri="{FF2B5EF4-FFF2-40B4-BE49-F238E27FC236}">
                <a16:creationId xmlns:a16="http://schemas.microsoft.com/office/drawing/2014/main" id="{3481AC20-65C2-FC91-91B7-37F731DD6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31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9AD602BD-1A94-0141-1DF6-74FB9640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488b6d49_0_491:notes">
            <a:extLst>
              <a:ext uri="{FF2B5EF4-FFF2-40B4-BE49-F238E27FC236}">
                <a16:creationId xmlns:a16="http://schemas.microsoft.com/office/drawing/2014/main" id="{A3F2A1CF-E0BC-4D80-1DD8-FE3821EE9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0488b6d49_0_491:notes">
            <a:extLst>
              <a:ext uri="{FF2B5EF4-FFF2-40B4-BE49-F238E27FC236}">
                <a16:creationId xmlns:a16="http://schemas.microsoft.com/office/drawing/2014/main" id="{EF3F0D96-9795-6AE2-38FF-88DB393388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38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3EB5-0D99-92B0-B989-8A7C1792E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40283-F660-C09D-EE81-25BB1B72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EF2B7-AEF4-9196-0D3E-BBAE8D03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A716-C79E-8417-BB55-38641ED4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5D2AA-A5D7-1B41-910F-E7B1EA15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3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D8D4-8459-AA78-3C4B-B781B872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60F9D-4F4B-6ADB-58BC-D0688C1F5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537D-9E4D-E1A9-E07B-B55B387D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156D-AC81-6AB5-C09E-E2497052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ABF22-41AA-12D6-62C6-D4C02335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77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D0FD0-C699-5094-0C09-8701100D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D22C7-E302-3C65-8945-F0423E9A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0B26-EC13-6D9B-FAD5-0847CBDE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C755B-8ACA-6C5E-3794-9604265E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A6FF5-77E7-9357-5529-56F60C3F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09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563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F88-3F85-BD91-02BF-63262E4B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81DD-C437-43AD-D65A-38F11B20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646E4-F2F4-8C4A-18FB-3B9A1AB9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9A591-98C6-E04A-3695-A8D4D764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17DD-240A-E4E6-7378-B457DC67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36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90DC-51FD-2002-B384-14D6B148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FB311-8BED-4282-4DED-D961890FC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09A42-8791-D728-5764-4C3D0D73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4190-FA87-E46C-1A6B-E34E6EF3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A280C-B9CB-4962-4F1F-038F6E0A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96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4F00-9A7F-367A-88BD-BCC0F644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4D74-82BC-B7BF-D723-A891FB75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80A4D-4733-8A47-11EC-59F7A99A8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446D8-76E4-FB21-47FB-13C5F5AC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FAACF-66F6-00B3-A299-B2542F35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AF007-4D0E-9B9A-F7FC-654EFB1B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74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57FB-2951-C4E7-CE8A-7F2B550D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EE25-7E38-50D0-C421-006A23709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4DFEC-33EF-CC1F-DF44-63FF7D911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EDCA9-511B-86BF-C8EB-3D5E69B2F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C4E86-EB05-40D6-31C4-A610D7B26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07667-EB19-F85D-2F41-913193CF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79EFF-18B7-FEA5-64C8-3ACACEB3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520E8-5A3B-7F2C-51C7-A8271ABB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92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DBE3-1D64-6DF2-A4F0-58DA1D53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604F6-4B1C-7B04-2673-C5F90D72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9B820-ADED-41E7-8C38-EF89F853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E978F-4148-96B1-4238-3AD5ED56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70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29D92-8CC6-1850-ABB9-EBB0BA75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5C4BD-0391-FC57-879D-BA1A094C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FB239-B8F5-00A2-1440-0F259332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55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7113-86CC-64E2-A1E9-38108A71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D492D-266A-8B1A-448B-BD37B7A4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DE208-9C80-13FF-4673-A4FC1848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43CCF-C355-667C-25EB-EF378C23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50F0F-CD90-B76F-1835-8E1419BA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FE909-DA02-C4E5-85E4-C42E370B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74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8FF8-0EC5-BDDF-4E46-23152F53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41204-936D-34AD-224B-891F5EE83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F8522-5AC2-85CF-6574-B6702DA5F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DF1EA-386D-727E-BECD-ACEC9321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530C-0C65-11D9-39DE-71A3AEC6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F39F6-EE1D-2A0B-7794-E2A5384E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44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AD9ED-D017-A32A-B318-FF386458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9A57-0F25-B43C-E370-846B528A1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6A85-EE8C-DDBD-472C-1C16DD22E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B82BB-4AF3-4E40-9536-8BC0C4E33451}" type="datetimeFigureOut">
              <a:rPr lang="en-CA" smtClean="0"/>
              <a:t>2025-09-13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0114-4A59-64B1-6379-CA2C5DFA3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C9090-929A-FABE-BA7D-8959105D7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D167EC-F075-477B-93FF-68598AEBA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21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CA38-4936-E944-9974-01743D37E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Interpretable ML Approaches for Golf Swing Analysis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D48EE-B7F6-6A5B-67F1-7D1996601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Sol Thiessen</a:t>
            </a:r>
          </a:p>
          <a:p>
            <a:r>
              <a:rPr lang="en-CA" dirty="0"/>
              <a:t>September 16, 2025</a:t>
            </a:r>
          </a:p>
        </p:txBody>
      </p:sp>
    </p:spTree>
    <p:extLst>
      <p:ext uri="{BB962C8B-B14F-4D97-AF65-F5344CB8AC3E}">
        <p14:creationId xmlns:p14="http://schemas.microsoft.com/office/powerpoint/2010/main" val="405204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E2572-1CC8-5CCC-7FAC-132BC4F85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B3E-60C6-4D39-7DF9-341046BE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637C8-1F4E-F2B6-2246-4840897D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10" y="2310661"/>
            <a:ext cx="10406579" cy="22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7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B9D7-4F95-C675-47ED-F7AEA27A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Pipeline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654B9A-533F-5FC4-1A57-618EDCD39BC4}"/>
              </a:ext>
            </a:extLst>
          </p:cNvPr>
          <p:cNvSpPr/>
          <p:nvPr/>
        </p:nvSpPr>
        <p:spPr>
          <a:xfrm>
            <a:off x="1782762" y="1803400"/>
            <a:ext cx="1905000" cy="14732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Featurization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C89053-E18F-76C6-6A76-810C89D991CA}"/>
              </a:ext>
            </a:extLst>
          </p:cNvPr>
          <p:cNvSpPr/>
          <p:nvPr/>
        </p:nvSpPr>
        <p:spPr>
          <a:xfrm>
            <a:off x="5600701" y="1828800"/>
            <a:ext cx="1905000" cy="14732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Standardization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BF8CDB-8974-2AAF-0220-4C05709B97DB}"/>
              </a:ext>
            </a:extLst>
          </p:cNvPr>
          <p:cNvSpPr/>
          <p:nvPr/>
        </p:nvSpPr>
        <p:spPr>
          <a:xfrm>
            <a:off x="8128002" y="1828800"/>
            <a:ext cx="1905000" cy="14732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VIF filtering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33F8F-065F-0A05-6567-DFC55867AD6C}"/>
              </a:ext>
            </a:extLst>
          </p:cNvPr>
          <p:cNvSpPr/>
          <p:nvPr/>
        </p:nvSpPr>
        <p:spPr>
          <a:xfrm>
            <a:off x="5600701" y="3924300"/>
            <a:ext cx="1905000" cy="14732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(Dimensionality reduction)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A1CDD1-9EDC-CA95-EC0E-4C4F7E05CF98}"/>
              </a:ext>
            </a:extLst>
          </p:cNvPr>
          <p:cNvSpPr/>
          <p:nvPr/>
        </p:nvSpPr>
        <p:spPr>
          <a:xfrm>
            <a:off x="8128002" y="3924300"/>
            <a:ext cx="1905000" cy="14732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Model prediction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D6D9133-231F-03A5-6DBB-FCD7E89F3E08}"/>
              </a:ext>
            </a:extLst>
          </p:cNvPr>
          <p:cNvSpPr/>
          <p:nvPr/>
        </p:nvSpPr>
        <p:spPr>
          <a:xfrm>
            <a:off x="101761" y="2476500"/>
            <a:ext cx="1652426" cy="11810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4BD9B4F6-6E60-E985-F9B7-8845A26EF947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H="1">
            <a:off x="5600701" y="2565400"/>
            <a:ext cx="4432301" cy="2095500"/>
          </a:xfrm>
          <a:prstGeom prst="curvedConnector5">
            <a:avLst>
              <a:gd name="adj1" fmla="val -17765"/>
              <a:gd name="adj2" fmla="val 50000"/>
              <a:gd name="adj3" fmla="val 117192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D9F47C-E585-9B80-EF6B-DB735A19231B}"/>
              </a:ext>
            </a:extLst>
          </p:cNvPr>
          <p:cNvSpPr txBox="1">
            <a:spLocks/>
          </p:cNvSpPr>
          <p:nvPr/>
        </p:nvSpPr>
        <p:spPr>
          <a:xfrm>
            <a:off x="-16038" y="2233893"/>
            <a:ext cx="2022799" cy="29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Time-series features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F8EC45-9800-A4E6-5395-4099DC4437ED}"/>
              </a:ext>
            </a:extLst>
          </p:cNvPr>
          <p:cNvSpPr/>
          <p:nvPr/>
        </p:nvSpPr>
        <p:spPr>
          <a:xfrm>
            <a:off x="4673600" y="1027906"/>
            <a:ext cx="6273800" cy="4966494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6CE0989-6C95-2217-147A-FED034F5D42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7505701" y="2565400"/>
            <a:ext cx="622301" cy="12700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DE41E4C2-AEF8-B935-B0DE-4166FF10264A}"/>
              </a:ext>
            </a:extLst>
          </p:cNvPr>
          <p:cNvCxnSpPr/>
          <p:nvPr/>
        </p:nvCxnSpPr>
        <p:spPr>
          <a:xfrm>
            <a:off x="7505701" y="4660900"/>
            <a:ext cx="622301" cy="12700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9C44987-2903-0172-27E2-50973AA515FE}"/>
              </a:ext>
            </a:extLst>
          </p:cNvPr>
          <p:cNvSpPr/>
          <p:nvPr/>
        </p:nvSpPr>
        <p:spPr>
          <a:xfrm>
            <a:off x="3805561" y="2485390"/>
            <a:ext cx="1770225" cy="1092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3D2F7DE-9321-CC26-A05C-26C2D1C66212}"/>
              </a:ext>
            </a:extLst>
          </p:cNvPr>
          <p:cNvSpPr txBox="1">
            <a:spLocks/>
          </p:cNvSpPr>
          <p:nvPr/>
        </p:nvSpPr>
        <p:spPr>
          <a:xfrm>
            <a:off x="4010186" y="2233893"/>
            <a:ext cx="2022799" cy="29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Tabular features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BDE25CA-881C-3E8B-837E-35DC5C25F9C3}"/>
              </a:ext>
            </a:extLst>
          </p:cNvPr>
          <p:cNvSpPr/>
          <p:nvPr/>
        </p:nvSpPr>
        <p:spPr>
          <a:xfrm>
            <a:off x="10033002" y="4606290"/>
            <a:ext cx="1770225" cy="1092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665312A-B592-B989-5EC7-8CE928686C6E}"/>
              </a:ext>
            </a:extLst>
          </p:cNvPr>
          <p:cNvSpPr txBox="1">
            <a:spLocks/>
          </p:cNvSpPr>
          <p:nvPr/>
        </p:nvSpPr>
        <p:spPr>
          <a:xfrm>
            <a:off x="10247151" y="4370034"/>
            <a:ext cx="2022799" cy="29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65426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9C57-C609-0E06-139C-DAE384E7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1777-2605-4F56-5CFC-97A5CDCE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Featurization</a:t>
            </a:r>
          </a:p>
        </p:txBody>
      </p:sp>
      <p:pic>
        <p:nvPicPr>
          <p:cNvPr id="8" name="Picture 7" descr="A collage of a person swinging a golf club&#10;&#10;AI-generated content may be incorrect.">
            <a:extLst>
              <a:ext uri="{FF2B5EF4-FFF2-40B4-BE49-F238E27FC236}">
                <a16:creationId xmlns:a16="http://schemas.microsoft.com/office/drawing/2014/main" id="{55F555B7-BB67-099B-5A84-F369518A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0" y="1450975"/>
            <a:ext cx="6740306" cy="5041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D700F9-FF67-7B89-01FB-F2C0BBE5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50801" r="65832" b="-783"/>
          <a:stretch>
            <a:fillRect/>
          </a:stretch>
        </p:blipFill>
        <p:spPr>
          <a:xfrm>
            <a:off x="7519718" y="3002965"/>
            <a:ext cx="4397522" cy="238183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DF6DDD-9CC2-F881-1D7E-E29E1F48C8AD}"/>
              </a:ext>
            </a:extLst>
          </p:cNvPr>
          <p:cNvSpPr/>
          <p:nvPr/>
        </p:nvSpPr>
        <p:spPr>
          <a:xfrm>
            <a:off x="1816100" y="1854200"/>
            <a:ext cx="1295400" cy="2311400"/>
          </a:xfrm>
          <a:prstGeom prst="roundRect">
            <a:avLst>
              <a:gd name="adj" fmla="val 7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AE9E30-3968-636B-53A4-3C36C2BBD6D3}"/>
              </a:ext>
            </a:extLst>
          </p:cNvPr>
          <p:cNvSpPr/>
          <p:nvPr/>
        </p:nvSpPr>
        <p:spPr>
          <a:xfrm>
            <a:off x="4381500" y="1854200"/>
            <a:ext cx="1295400" cy="2311400"/>
          </a:xfrm>
          <a:prstGeom prst="roundRect">
            <a:avLst>
              <a:gd name="adj" fmla="val 7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FB6641-70C0-9956-3762-7A7A2A2A1DAF}"/>
              </a:ext>
            </a:extLst>
          </p:cNvPr>
          <p:cNvSpPr/>
          <p:nvPr/>
        </p:nvSpPr>
        <p:spPr>
          <a:xfrm>
            <a:off x="5676900" y="1854200"/>
            <a:ext cx="1295400" cy="2311400"/>
          </a:xfrm>
          <a:prstGeom prst="roundRect">
            <a:avLst>
              <a:gd name="adj" fmla="val 7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77F51D-E674-47AC-B77B-B34EFC04129F}"/>
              </a:ext>
            </a:extLst>
          </p:cNvPr>
          <p:cNvSpPr/>
          <p:nvPr/>
        </p:nvSpPr>
        <p:spPr>
          <a:xfrm>
            <a:off x="1803400" y="4095750"/>
            <a:ext cx="1295400" cy="2311400"/>
          </a:xfrm>
          <a:prstGeom prst="roundRect">
            <a:avLst>
              <a:gd name="adj" fmla="val 7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FCB442-3CF4-A4A8-862C-6E1EA734A2AE}"/>
              </a:ext>
            </a:extLst>
          </p:cNvPr>
          <p:cNvCxnSpPr/>
          <p:nvPr/>
        </p:nvCxnSpPr>
        <p:spPr>
          <a:xfrm>
            <a:off x="8496300" y="2667000"/>
            <a:ext cx="0" cy="295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E1DB92-821E-F196-ED83-3863AF7B78F3}"/>
              </a:ext>
            </a:extLst>
          </p:cNvPr>
          <p:cNvCxnSpPr/>
          <p:nvPr/>
        </p:nvCxnSpPr>
        <p:spPr>
          <a:xfrm>
            <a:off x="9042400" y="2667000"/>
            <a:ext cx="0" cy="295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5CCF13-2037-772D-5A03-CB762DD41D72}"/>
              </a:ext>
            </a:extLst>
          </p:cNvPr>
          <p:cNvCxnSpPr/>
          <p:nvPr/>
        </p:nvCxnSpPr>
        <p:spPr>
          <a:xfrm>
            <a:off x="9232900" y="2667000"/>
            <a:ext cx="0" cy="295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6579CC-2751-9642-8BA1-F628971EBB9A}"/>
              </a:ext>
            </a:extLst>
          </p:cNvPr>
          <p:cNvCxnSpPr/>
          <p:nvPr/>
        </p:nvCxnSpPr>
        <p:spPr>
          <a:xfrm>
            <a:off x="9566079" y="2667000"/>
            <a:ext cx="0" cy="295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FEC4-0388-367B-19CE-9DE71A95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7F3E-B4F1-76C7-CCF6-2BDD654D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Standardization</a:t>
            </a:r>
          </a:p>
        </p:txBody>
      </p:sp>
      <p:pic>
        <p:nvPicPr>
          <p:cNvPr id="2050" name="Picture 2" descr="What is Standardization in Machine Learning - GeeksforGeeks">
            <a:extLst>
              <a:ext uri="{FF2B5EF4-FFF2-40B4-BE49-F238E27FC236}">
                <a16:creationId xmlns:a16="http://schemas.microsoft.com/office/drawing/2014/main" id="{70745135-DC0F-C617-CDB2-87A77F62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2059772"/>
            <a:ext cx="6203950" cy="3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5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F4D6B-85BA-4021-B435-392CBBF34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2535-5C10-D70D-837C-47C266EE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VIF filtering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D9484D-BDCB-1656-EFCA-0C694534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43113"/>
            <a:ext cx="73152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3498A-B0B1-C7C7-6D4C-E2489334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4746625"/>
            <a:ext cx="10096500" cy="650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Recursively compute and drop highest VIF feature until the highest VIF is below the threshold (VIF &lt; 5)</a:t>
            </a:r>
          </a:p>
        </p:txBody>
      </p:sp>
    </p:spTree>
    <p:extLst>
      <p:ext uri="{BB962C8B-B14F-4D97-AF65-F5344CB8AC3E}">
        <p14:creationId xmlns:p14="http://schemas.microsoft.com/office/powerpoint/2010/main" val="235846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F728-6D88-3417-70E6-4B3417C3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D714-B098-8962-719E-0FF67821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VIF filtering</a:t>
            </a: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34D3995-A8B9-6795-1543-F5F823E0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6" y="1358640"/>
            <a:ext cx="5990227" cy="5270760"/>
          </a:xfrm>
          <a:prstGeom prst="rect">
            <a:avLst/>
          </a:prstGeom>
        </p:spPr>
      </p:pic>
      <p:pic>
        <p:nvPicPr>
          <p:cNvPr id="9" name="Picture 8" descr="A blue and red pixelated background&#10;&#10;AI-generated content may be incorrect.">
            <a:extLst>
              <a:ext uri="{FF2B5EF4-FFF2-40B4-BE49-F238E27FC236}">
                <a16:creationId xmlns:a16="http://schemas.microsoft.com/office/drawing/2014/main" id="{1F9CC553-D14D-C980-47F1-F3E4EA9A9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00" y="1853192"/>
            <a:ext cx="5792100" cy="41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F5D5E-3C13-8DFA-B437-EAC17E34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7C24-CFF5-3EA7-7DAA-CD7CE2C8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Dimensionality Reduction: PCA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EC059-4A63-74DE-5835-158EA426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43" y="1878029"/>
            <a:ext cx="10196513" cy="42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8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3274-5DBF-CEC1-14DE-B2B0E2580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35D7-E555-5AF9-9381-75A5EE34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Dimensionality Reduction: Autoencoder</a:t>
            </a:r>
          </a:p>
        </p:txBody>
      </p:sp>
      <p:pic>
        <p:nvPicPr>
          <p:cNvPr id="4098" name="Picture 2" descr="What Is an Autoencoder in Deep Learning?">
            <a:extLst>
              <a:ext uri="{FF2B5EF4-FFF2-40B4-BE49-F238E27FC236}">
                <a16:creationId xmlns:a16="http://schemas.microsoft.com/office/drawing/2014/main" id="{3D4EEB85-412A-FCF7-BA58-BBC93D30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50" y="1446608"/>
            <a:ext cx="8934100" cy="47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BE218-3279-7354-5037-8710DC76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7B0F-16A7-450D-BFAA-9D6222C9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7BD48-E709-6F02-AB64-98986347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9" y="1816100"/>
            <a:ext cx="4383762" cy="2184400"/>
          </a:xfrm>
          <a:prstGeom prst="rect">
            <a:avLst/>
          </a:prstGeom>
        </p:spPr>
      </p:pic>
      <p:pic>
        <p:nvPicPr>
          <p:cNvPr id="5128" name="Picture 8" descr="enter image description here">
            <a:extLst>
              <a:ext uri="{FF2B5EF4-FFF2-40B4-BE49-F238E27FC236}">
                <a16:creationId xmlns:a16="http://schemas.microsoft.com/office/drawing/2014/main" id="{C33CEB8E-0DC9-A281-F969-105ACE2B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926723"/>
            <a:ext cx="2111286" cy="20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eural Networks for a beginner (Part I: theory) | Steven Morse">
            <a:extLst>
              <a:ext uri="{FF2B5EF4-FFF2-40B4-BE49-F238E27FC236}">
                <a16:creationId xmlns:a16="http://schemas.microsoft.com/office/drawing/2014/main" id="{2188ECC3-4844-CC0D-4433-6923A10B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06" y="1817977"/>
            <a:ext cx="4144115" cy="21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44053E-F455-9F44-BCD6-B33122AC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250" y="4125912"/>
            <a:ext cx="1581150" cy="52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/>
              <a:t>XGBoost</a:t>
            </a:r>
            <a:endParaRPr lang="en-C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D473B-B2D5-62C1-8D07-554FB616E366}"/>
              </a:ext>
            </a:extLst>
          </p:cNvPr>
          <p:cNvSpPr txBox="1">
            <a:spLocks/>
          </p:cNvSpPr>
          <p:nvPr/>
        </p:nvSpPr>
        <p:spPr>
          <a:xfrm>
            <a:off x="5270500" y="4000500"/>
            <a:ext cx="2000161" cy="88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Ridge Regression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F3BA06-CB51-D97D-1119-61BB2872CA50}"/>
              </a:ext>
            </a:extLst>
          </p:cNvPr>
          <p:cNvSpPr txBox="1">
            <a:spLocks/>
          </p:cNvSpPr>
          <p:nvPr/>
        </p:nvSpPr>
        <p:spPr>
          <a:xfrm>
            <a:off x="8582282" y="3943349"/>
            <a:ext cx="2000161" cy="5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FCNN</a:t>
            </a:r>
          </a:p>
        </p:txBody>
      </p:sp>
    </p:spTree>
    <p:extLst>
      <p:ext uri="{BB962C8B-B14F-4D97-AF65-F5344CB8AC3E}">
        <p14:creationId xmlns:p14="http://schemas.microsoft.com/office/powerpoint/2010/main" val="270673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04B8C-8C79-1402-8E67-D6C1A4CF4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C39F-6ED2-0940-CD17-48527A1D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Models: Ensemble by Voting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2395-FA65-9311-92C5-97C34DC0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9" y="1816100"/>
            <a:ext cx="4383762" cy="2184400"/>
          </a:xfrm>
          <a:prstGeom prst="rect">
            <a:avLst/>
          </a:prstGeom>
        </p:spPr>
      </p:pic>
      <p:pic>
        <p:nvPicPr>
          <p:cNvPr id="5128" name="Picture 8" descr="enter image description here">
            <a:extLst>
              <a:ext uri="{FF2B5EF4-FFF2-40B4-BE49-F238E27FC236}">
                <a16:creationId xmlns:a16="http://schemas.microsoft.com/office/drawing/2014/main" id="{6A5DA132-109C-A962-E03D-80AE047C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926723"/>
            <a:ext cx="2111286" cy="20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eural Networks for a beginner (Part I: theory) | Steven Morse">
            <a:extLst>
              <a:ext uri="{FF2B5EF4-FFF2-40B4-BE49-F238E27FC236}">
                <a16:creationId xmlns:a16="http://schemas.microsoft.com/office/drawing/2014/main" id="{D4E46C80-9F09-238C-0F05-314F2AD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06" y="1817977"/>
            <a:ext cx="4144115" cy="21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F9E70A-DF89-79CD-9776-C9F5B84DD2BE}"/>
              </a:ext>
            </a:extLst>
          </p:cNvPr>
          <p:cNvCxnSpPr>
            <a:cxnSpLocks/>
            <a:stCxn id="18" idx="2"/>
            <a:endCxn id="15" idx="1"/>
          </p:cNvCxnSpPr>
          <p:nvPr/>
        </p:nvCxnSpPr>
        <p:spPr>
          <a:xfrm>
            <a:off x="2729460" y="4561723"/>
            <a:ext cx="3158011" cy="1785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942E46-BE6F-AD6B-ABB4-412C6854FC44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6381652" y="4709943"/>
            <a:ext cx="1" cy="1402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24078F-19D9-78BD-E338-EB2BAB977612}"/>
              </a:ext>
            </a:extLst>
          </p:cNvPr>
          <p:cNvCxnSpPr>
            <a:cxnSpLocks/>
            <a:stCxn id="16" idx="2"/>
            <a:endCxn id="15" idx="3"/>
          </p:cNvCxnSpPr>
          <p:nvPr/>
        </p:nvCxnSpPr>
        <p:spPr>
          <a:xfrm flipH="1">
            <a:off x="6875833" y="4437608"/>
            <a:ext cx="2465962" cy="1910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0DF890-1590-BAD2-8B95-1EA73977BB67}"/>
              </a:ext>
            </a:extLst>
          </p:cNvPr>
          <p:cNvSpPr txBox="1">
            <a:spLocks/>
          </p:cNvSpPr>
          <p:nvPr/>
        </p:nvSpPr>
        <p:spPr>
          <a:xfrm>
            <a:off x="5887471" y="6112420"/>
            <a:ext cx="988362" cy="470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17.1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F614AB-CCDE-A433-E571-224DA0FD9EE3}"/>
              </a:ext>
            </a:extLst>
          </p:cNvPr>
          <p:cNvSpPr txBox="1">
            <a:spLocks/>
          </p:cNvSpPr>
          <p:nvPr/>
        </p:nvSpPr>
        <p:spPr>
          <a:xfrm>
            <a:off x="8436813" y="3929897"/>
            <a:ext cx="1809964" cy="50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FCNN: 18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DD0713-0BF7-6C3D-9F20-1856E9FA58BA}"/>
              </a:ext>
            </a:extLst>
          </p:cNvPr>
          <p:cNvSpPr txBox="1">
            <a:spLocks/>
          </p:cNvSpPr>
          <p:nvPr/>
        </p:nvSpPr>
        <p:spPr>
          <a:xfrm>
            <a:off x="5400270" y="4000500"/>
            <a:ext cx="1962765" cy="70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Ridge: 21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603123-6DC0-B424-CD36-760AFBF124BF}"/>
              </a:ext>
            </a:extLst>
          </p:cNvPr>
          <p:cNvSpPr txBox="1">
            <a:spLocks/>
          </p:cNvSpPr>
          <p:nvPr/>
        </p:nvSpPr>
        <p:spPr>
          <a:xfrm>
            <a:off x="1526546" y="4002257"/>
            <a:ext cx="2405828" cy="55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 err="1"/>
              <a:t>XGBoost</a:t>
            </a:r>
            <a:r>
              <a:rPr lang="en-CA" dirty="0"/>
              <a:t>: 15</a:t>
            </a:r>
          </a:p>
        </p:txBody>
      </p:sp>
      <p:sp>
        <p:nvSpPr>
          <p:cNvPr id="5121" name="Content Placeholder 2">
            <a:extLst>
              <a:ext uri="{FF2B5EF4-FFF2-40B4-BE49-F238E27FC236}">
                <a16:creationId xmlns:a16="http://schemas.microsoft.com/office/drawing/2014/main" id="{A8538EB6-6B88-5D14-7B02-CCDFA1939EA6}"/>
              </a:ext>
            </a:extLst>
          </p:cNvPr>
          <p:cNvSpPr txBox="1">
            <a:spLocks/>
          </p:cNvSpPr>
          <p:nvPr/>
        </p:nvSpPr>
        <p:spPr>
          <a:xfrm>
            <a:off x="7468647" y="5103449"/>
            <a:ext cx="968166" cy="57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800" dirty="0"/>
              <a:t>0.5</a:t>
            </a: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B6C552F0-E256-E24F-8172-E8D13E097A88}"/>
              </a:ext>
            </a:extLst>
          </p:cNvPr>
          <p:cNvSpPr txBox="1">
            <a:spLocks/>
          </p:cNvSpPr>
          <p:nvPr/>
        </p:nvSpPr>
        <p:spPr>
          <a:xfrm>
            <a:off x="5650479" y="5165507"/>
            <a:ext cx="968166" cy="57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800" dirty="0"/>
              <a:t>0.1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E19EF98-7D51-0683-EE8B-CC0B303A431A}"/>
              </a:ext>
            </a:extLst>
          </p:cNvPr>
          <p:cNvSpPr txBox="1">
            <a:spLocks/>
          </p:cNvSpPr>
          <p:nvPr/>
        </p:nvSpPr>
        <p:spPr>
          <a:xfrm>
            <a:off x="3931236" y="5122016"/>
            <a:ext cx="968166" cy="57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800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323596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7776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Introduction</a:t>
            </a:r>
            <a:endParaRPr sz="2400" dirty="0"/>
          </a:p>
        </p:txBody>
      </p:sp>
      <p:sp>
        <p:nvSpPr>
          <p:cNvPr id="62" name="Google Shape;62;p14"/>
          <p:cNvSpPr/>
          <p:nvPr/>
        </p:nvSpPr>
        <p:spPr>
          <a:xfrm>
            <a:off x="3568133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Methods</a:t>
            </a:r>
            <a:endParaRPr sz="2400" dirty="0"/>
          </a:p>
        </p:txBody>
      </p:sp>
      <p:sp>
        <p:nvSpPr>
          <p:cNvPr id="63" name="Google Shape;63;p14"/>
          <p:cNvSpPr/>
          <p:nvPr/>
        </p:nvSpPr>
        <p:spPr>
          <a:xfrm>
            <a:off x="63378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Results</a:t>
            </a:r>
            <a:endParaRPr sz="2400" dirty="0"/>
          </a:p>
        </p:txBody>
      </p:sp>
      <p:sp>
        <p:nvSpPr>
          <p:cNvPr id="64" name="Google Shape;64;p14"/>
          <p:cNvSpPr/>
          <p:nvPr/>
        </p:nvSpPr>
        <p:spPr>
          <a:xfrm>
            <a:off x="91075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Discussion</a:t>
            </a:r>
            <a:endParaRPr sz="2400" dirty="0"/>
          </a:p>
        </p:txBody>
      </p:sp>
      <p:cxnSp>
        <p:nvCxnSpPr>
          <p:cNvPr id="65" name="Google Shape;65;p14"/>
          <p:cNvCxnSpPr>
            <a:stCxn id="61" idx="3"/>
            <a:endCxn id="62" idx="1"/>
          </p:cNvCxnSpPr>
          <p:nvPr/>
        </p:nvCxnSpPr>
        <p:spPr>
          <a:xfrm>
            <a:off x="3084451" y="3215200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4"/>
          <p:cNvCxnSpPr>
            <a:stCxn id="62" idx="3"/>
            <a:endCxn id="63" idx="1"/>
          </p:cNvCxnSpPr>
          <p:nvPr/>
        </p:nvCxnSpPr>
        <p:spPr>
          <a:xfrm>
            <a:off x="5874933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4"/>
          <p:cNvCxnSpPr>
            <a:stCxn id="63" idx="3"/>
            <a:endCxn id="64" idx="1"/>
          </p:cNvCxnSpPr>
          <p:nvPr/>
        </p:nvCxnSpPr>
        <p:spPr>
          <a:xfrm>
            <a:off x="8644651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A74C-165D-527B-E9EE-C8C1F917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7F88-CC02-C808-204E-F6E8318D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Models: Ensemble by Stacking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8A056-0CD5-D382-531F-C3942993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9" y="1816100"/>
            <a:ext cx="4383762" cy="2184400"/>
          </a:xfrm>
          <a:prstGeom prst="rect">
            <a:avLst/>
          </a:prstGeom>
        </p:spPr>
      </p:pic>
      <p:pic>
        <p:nvPicPr>
          <p:cNvPr id="5128" name="Picture 8" descr="enter image description here">
            <a:extLst>
              <a:ext uri="{FF2B5EF4-FFF2-40B4-BE49-F238E27FC236}">
                <a16:creationId xmlns:a16="http://schemas.microsoft.com/office/drawing/2014/main" id="{C99F3B04-835D-D009-BD57-31FA6317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926723"/>
            <a:ext cx="2111286" cy="20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eural Networks for a beginner (Part I: theory) | Steven Morse">
            <a:extLst>
              <a:ext uri="{FF2B5EF4-FFF2-40B4-BE49-F238E27FC236}">
                <a16:creationId xmlns:a16="http://schemas.microsoft.com/office/drawing/2014/main" id="{1565821D-129F-94F2-CE22-E111CAD8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06" y="1817977"/>
            <a:ext cx="4144115" cy="21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991025-E3FC-537E-E1F0-0E5182D61F41}"/>
              </a:ext>
            </a:extLst>
          </p:cNvPr>
          <p:cNvCxnSpPr>
            <a:cxnSpLocks/>
            <a:stCxn id="18" idx="2"/>
            <a:endCxn id="15" idx="1"/>
          </p:cNvCxnSpPr>
          <p:nvPr/>
        </p:nvCxnSpPr>
        <p:spPr>
          <a:xfrm>
            <a:off x="2729460" y="4561723"/>
            <a:ext cx="2287040" cy="888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D25005-7DA9-CE1A-BC7A-457FBC20F9B2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6375400" y="4709943"/>
            <a:ext cx="6253" cy="437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29A653-44DE-2266-67C0-1D87402A89BC}"/>
              </a:ext>
            </a:extLst>
          </p:cNvPr>
          <p:cNvCxnSpPr>
            <a:cxnSpLocks/>
            <a:stCxn id="16" idx="2"/>
            <a:endCxn id="15" idx="3"/>
          </p:cNvCxnSpPr>
          <p:nvPr/>
        </p:nvCxnSpPr>
        <p:spPr>
          <a:xfrm flipH="1">
            <a:off x="7734300" y="4437608"/>
            <a:ext cx="1607495" cy="1012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3B984B-6BC1-3740-C9F4-2CC004F4ED30}"/>
              </a:ext>
            </a:extLst>
          </p:cNvPr>
          <p:cNvSpPr txBox="1">
            <a:spLocks/>
          </p:cNvSpPr>
          <p:nvPr/>
        </p:nvSpPr>
        <p:spPr>
          <a:xfrm>
            <a:off x="5016500" y="5147221"/>
            <a:ext cx="2717800" cy="605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Meta-learner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87FC1B-6494-FB55-904E-874AB9DA0B8A}"/>
              </a:ext>
            </a:extLst>
          </p:cNvPr>
          <p:cNvSpPr txBox="1">
            <a:spLocks/>
          </p:cNvSpPr>
          <p:nvPr/>
        </p:nvSpPr>
        <p:spPr>
          <a:xfrm>
            <a:off x="8436813" y="3929897"/>
            <a:ext cx="1809964" cy="50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FCNN: 18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28F7DC-6701-949A-A1AF-FF69768A5CA8}"/>
              </a:ext>
            </a:extLst>
          </p:cNvPr>
          <p:cNvSpPr txBox="1">
            <a:spLocks/>
          </p:cNvSpPr>
          <p:nvPr/>
        </p:nvSpPr>
        <p:spPr>
          <a:xfrm>
            <a:off x="5400270" y="4000500"/>
            <a:ext cx="1962765" cy="70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Ridge: 21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A62DC76-4BA4-57A1-0A7E-432EE7BDDA60}"/>
              </a:ext>
            </a:extLst>
          </p:cNvPr>
          <p:cNvSpPr txBox="1">
            <a:spLocks/>
          </p:cNvSpPr>
          <p:nvPr/>
        </p:nvSpPr>
        <p:spPr>
          <a:xfrm>
            <a:off x="1526546" y="4002257"/>
            <a:ext cx="2405828" cy="55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 err="1"/>
              <a:t>XGBoost</a:t>
            </a:r>
            <a:r>
              <a:rPr lang="en-CA" dirty="0"/>
              <a:t>: 15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B9EC38-9438-0DEC-A473-86CC2FB72B5C}"/>
              </a:ext>
            </a:extLst>
          </p:cNvPr>
          <p:cNvCxnSpPr>
            <a:cxnSpLocks/>
            <a:stCxn id="15" idx="2"/>
            <a:endCxn id="29" idx="0"/>
          </p:cNvCxnSpPr>
          <p:nvPr/>
        </p:nvCxnSpPr>
        <p:spPr>
          <a:xfrm>
            <a:off x="6375400" y="5753100"/>
            <a:ext cx="0" cy="499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F637795-59A4-88E7-F65C-F7CF5A18DA18}"/>
              </a:ext>
            </a:extLst>
          </p:cNvPr>
          <p:cNvSpPr txBox="1">
            <a:spLocks/>
          </p:cNvSpPr>
          <p:nvPr/>
        </p:nvSpPr>
        <p:spPr>
          <a:xfrm>
            <a:off x="5016500" y="6252121"/>
            <a:ext cx="2717800" cy="605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18.3</a:t>
            </a:r>
          </a:p>
        </p:txBody>
      </p:sp>
    </p:spTree>
    <p:extLst>
      <p:ext uri="{BB962C8B-B14F-4D97-AF65-F5344CB8AC3E}">
        <p14:creationId xmlns:p14="http://schemas.microsoft.com/office/powerpoint/2010/main" val="345422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FFCC2E-4732-66C3-2363-1D0438F8AF54}"/>
              </a:ext>
            </a:extLst>
          </p:cNvPr>
          <p:cNvSpPr/>
          <p:nvPr/>
        </p:nvSpPr>
        <p:spPr>
          <a:xfrm>
            <a:off x="850049" y="1310628"/>
            <a:ext cx="409575" cy="204073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C04A7E-0B51-A161-111E-27639E15E54A}"/>
              </a:ext>
            </a:extLst>
          </p:cNvPr>
          <p:cNvSpPr/>
          <p:nvPr/>
        </p:nvSpPr>
        <p:spPr>
          <a:xfrm>
            <a:off x="4038509" y="811817"/>
            <a:ext cx="342900" cy="2422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16BBA8-5C8D-E963-6F5C-48E4034A5552}"/>
              </a:ext>
            </a:extLst>
          </p:cNvPr>
          <p:cNvSpPr/>
          <p:nvPr/>
        </p:nvSpPr>
        <p:spPr>
          <a:xfrm>
            <a:off x="7385712" y="811817"/>
            <a:ext cx="342900" cy="2422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F76A61-3316-0B5F-C763-2E24B68594C2}"/>
              </a:ext>
            </a:extLst>
          </p:cNvPr>
          <p:cNvSpPr/>
          <p:nvPr/>
        </p:nvSpPr>
        <p:spPr>
          <a:xfrm>
            <a:off x="5451710" y="193349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9E12B5-D065-8D08-E734-8D675CA0E556}"/>
              </a:ext>
            </a:extLst>
          </p:cNvPr>
          <p:cNvSpPr/>
          <p:nvPr/>
        </p:nvSpPr>
        <p:spPr>
          <a:xfrm>
            <a:off x="5775410" y="1933495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7C65D5-115B-66E6-BA50-73FAE4766379}"/>
              </a:ext>
            </a:extLst>
          </p:cNvPr>
          <p:cNvSpPr/>
          <p:nvPr/>
        </p:nvSpPr>
        <p:spPr>
          <a:xfrm>
            <a:off x="6099410" y="1933495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3A6709-D931-A2B6-A703-C5D73C37F907}"/>
              </a:ext>
            </a:extLst>
          </p:cNvPr>
          <p:cNvSpPr/>
          <p:nvPr/>
        </p:nvSpPr>
        <p:spPr>
          <a:xfrm>
            <a:off x="10999051" y="2057974"/>
            <a:ext cx="342900" cy="336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062B4DD-6817-5013-E9A9-6BA2245AD63A}"/>
              </a:ext>
            </a:extLst>
          </p:cNvPr>
          <p:cNvSpPr/>
          <p:nvPr/>
        </p:nvSpPr>
        <p:spPr>
          <a:xfrm rot="16200000">
            <a:off x="5797005" y="1485529"/>
            <a:ext cx="304803" cy="3821794"/>
          </a:xfrm>
          <a:prstGeom prst="leftBrace">
            <a:avLst>
              <a:gd name="adj1" fmla="val 8333"/>
              <a:gd name="adj2" fmla="val 5324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93554-3D20-90D3-409E-9A434FB44446}"/>
              </a:ext>
            </a:extLst>
          </p:cNvPr>
          <p:cNvSpPr txBox="1"/>
          <p:nvPr/>
        </p:nvSpPr>
        <p:spPr>
          <a:xfrm>
            <a:off x="5375246" y="3508106"/>
            <a:ext cx="14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/>
              <a:t>num_layers</a:t>
            </a:r>
            <a:endParaRPr lang="en-CA" b="1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F9A234E-A6C1-AF17-957B-CEAEC3AE060D}"/>
              </a:ext>
            </a:extLst>
          </p:cNvPr>
          <p:cNvSpPr/>
          <p:nvPr/>
        </p:nvSpPr>
        <p:spPr>
          <a:xfrm rot="10800000">
            <a:off x="7860303" y="811815"/>
            <a:ext cx="439873" cy="24225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D860A-F2A8-7F61-DFB5-26879151A946}"/>
              </a:ext>
            </a:extLst>
          </p:cNvPr>
          <p:cNvSpPr txBox="1"/>
          <p:nvPr/>
        </p:nvSpPr>
        <p:spPr>
          <a:xfrm>
            <a:off x="8300176" y="1795693"/>
            <a:ext cx="158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hidden_dim</a:t>
            </a:r>
            <a:endParaRPr lang="en-CA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88CAB-7B81-8776-1638-AA7344FA8F1A}"/>
              </a:ext>
            </a:extLst>
          </p:cNvPr>
          <p:cNvSpPr txBox="1"/>
          <p:nvPr/>
        </p:nvSpPr>
        <p:spPr>
          <a:xfrm>
            <a:off x="304339" y="941296"/>
            <a:ext cx="14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5"/>
                </a:solidFill>
              </a:rPr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7FB08D-12B2-A4C2-1CF4-A0622719B5FB}"/>
              </a:ext>
            </a:extLst>
          </p:cNvPr>
          <p:cNvSpPr txBox="1"/>
          <p:nvPr/>
        </p:nvSpPr>
        <p:spPr>
          <a:xfrm>
            <a:off x="10433888" y="1660074"/>
            <a:ext cx="14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C000"/>
                </a:solidFill>
              </a:rPr>
              <a:t>Prediction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9863FE-8154-B190-137D-2336B08551CF}"/>
              </a:ext>
            </a:extLst>
          </p:cNvPr>
          <p:cNvSpPr/>
          <p:nvPr/>
        </p:nvSpPr>
        <p:spPr>
          <a:xfrm>
            <a:off x="2528962" y="592743"/>
            <a:ext cx="7165794" cy="3298269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454EAD-45AB-2B9D-DF26-9DF84623ACFF}"/>
              </a:ext>
            </a:extLst>
          </p:cNvPr>
          <p:cNvSpPr txBox="1"/>
          <p:nvPr/>
        </p:nvSpPr>
        <p:spPr>
          <a:xfrm>
            <a:off x="3430846" y="123063"/>
            <a:ext cx="53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accent1"/>
                </a:solidFill>
              </a:rPr>
              <a:t>Neural Network Regressor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2D3D63E-A692-2312-D133-843CB8DBBE35}"/>
              </a:ext>
            </a:extLst>
          </p:cNvPr>
          <p:cNvSpPr/>
          <p:nvPr/>
        </p:nvSpPr>
        <p:spPr>
          <a:xfrm>
            <a:off x="1408558" y="2162748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BA0FC1B-D83A-373C-1771-53BA917E509D}"/>
              </a:ext>
            </a:extLst>
          </p:cNvPr>
          <p:cNvSpPr/>
          <p:nvPr/>
        </p:nvSpPr>
        <p:spPr>
          <a:xfrm>
            <a:off x="10047798" y="2124651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447ECE-70F6-5294-DF1F-13E129A95A9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209959" y="3234379"/>
            <a:ext cx="0" cy="1147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925B470-22D2-32E0-4AB6-DAE89EF0BE45}"/>
              </a:ext>
            </a:extLst>
          </p:cNvPr>
          <p:cNvSpPr/>
          <p:nvPr/>
        </p:nvSpPr>
        <p:spPr>
          <a:xfrm>
            <a:off x="3987164" y="4845463"/>
            <a:ext cx="149682" cy="140375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BEAB8-AA1F-4825-6284-FCD0E4199101}"/>
              </a:ext>
            </a:extLst>
          </p:cNvPr>
          <p:cNvSpPr/>
          <p:nvPr/>
        </p:nvSpPr>
        <p:spPr>
          <a:xfrm>
            <a:off x="3294975" y="4410500"/>
            <a:ext cx="5553075" cy="227367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41C7C88-5ADE-D2C1-165C-C7106E75E16E}"/>
              </a:ext>
            </a:extLst>
          </p:cNvPr>
          <p:cNvSpPr/>
          <p:nvPr/>
        </p:nvSpPr>
        <p:spPr>
          <a:xfrm>
            <a:off x="5255780" y="4845463"/>
            <a:ext cx="149682" cy="140375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71B3D8E-0B32-14A2-8DDA-2C79F75CEC54}"/>
              </a:ext>
            </a:extLst>
          </p:cNvPr>
          <p:cNvSpPr/>
          <p:nvPr/>
        </p:nvSpPr>
        <p:spPr>
          <a:xfrm>
            <a:off x="6796731" y="4845463"/>
            <a:ext cx="149682" cy="140375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3F34083-98D4-2DA1-CAE7-3A3202719BC7}"/>
              </a:ext>
            </a:extLst>
          </p:cNvPr>
          <p:cNvSpPr/>
          <p:nvPr/>
        </p:nvSpPr>
        <p:spPr>
          <a:xfrm>
            <a:off x="8072253" y="4845463"/>
            <a:ext cx="149682" cy="140375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7F9C55-D9FF-50C6-6D4E-9D1A913C994F}"/>
              </a:ext>
            </a:extLst>
          </p:cNvPr>
          <p:cNvSpPr txBox="1"/>
          <p:nvPr/>
        </p:nvSpPr>
        <p:spPr>
          <a:xfrm>
            <a:off x="3534344" y="6242815"/>
            <a:ext cx="10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dropout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B099E-9201-4CD5-10C8-45F78A434655}"/>
              </a:ext>
            </a:extLst>
          </p:cNvPr>
          <p:cNvSpPr txBox="1"/>
          <p:nvPr/>
        </p:nvSpPr>
        <p:spPr>
          <a:xfrm>
            <a:off x="4794114" y="6249213"/>
            <a:ext cx="10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linear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0198EA-C7D2-0BA9-33E0-8D005E41DB30}"/>
              </a:ext>
            </a:extLst>
          </p:cNvPr>
          <p:cNvSpPr txBox="1"/>
          <p:nvPr/>
        </p:nvSpPr>
        <p:spPr>
          <a:xfrm>
            <a:off x="6343911" y="6249213"/>
            <a:ext cx="10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BN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A76078-2924-51C3-04F6-F2296BDF0FE6}"/>
              </a:ext>
            </a:extLst>
          </p:cNvPr>
          <p:cNvSpPr txBox="1"/>
          <p:nvPr/>
        </p:nvSpPr>
        <p:spPr>
          <a:xfrm>
            <a:off x="7609743" y="6242815"/>
            <a:ext cx="10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/>
              <a:t>ReLU</a:t>
            </a:r>
            <a:endParaRPr lang="en-CA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130F57-9D2D-BEA3-716F-E5EAAEF78584}"/>
              </a:ext>
            </a:extLst>
          </p:cNvPr>
          <p:cNvSpPr txBox="1"/>
          <p:nvPr/>
        </p:nvSpPr>
        <p:spPr>
          <a:xfrm>
            <a:off x="3335320" y="4004568"/>
            <a:ext cx="555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B050"/>
                </a:solidFill>
              </a:rPr>
              <a:t>Layer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3C6E20D-824F-17B3-F8B2-06AB1E0DDA2D}"/>
              </a:ext>
            </a:extLst>
          </p:cNvPr>
          <p:cNvCxnSpPr>
            <a:cxnSpLocks/>
          </p:cNvCxnSpPr>
          <p:nvPr/>
        </p:nvCxnSpPr>
        <p:spPr>
          <a:xfrm>
            <a:off x="7549240" y="3234378"/>
            <a:ext cx="0" cy="1170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466B118-97EB-6C8E-35DE-E07198C0282B}"/>
              </a:ext>
            </a:extLst>
          </p:cNvPr>
          <p:cNvSpPr/>
          <p:nvPr/>
        </p:nvSpPr>
        <p:spPr>
          <a:xfrm>
            <a:off x="2990131" y="5488997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A8B5CBA-C19E-AC8C-8ACF-0B21D9C24E9E}"/>
              </a:ext>
            </a:extLst>
          </p:cNvPr>
          <p:cNvSpPr/>
          <p:nvPr/>
        </p:nvSpPr>
        <p:spPr>
          <a:xfrm>
            <a:off x="4334831" y="5488997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B5CDA8D-729A-F087-35FD-5DC8789DE1E5}"/>
              </a:ext>
            </a:extLst>
          </p:cNvPr>
          <p:cNvSpPr/>
          <p:nvPr/>
        </p:nvSpPr>
        <p:spPr>
          <a:xfrm>
            <a:off x="5775410" y="5488996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56282A2-7848-1815-D38C-8B5B78C5D718}"/>
              </a:ext>
            </a:extLst>
          </p:cNvPr>
          <p:cNvSpPr/>
          <p:nvPr/>
        </p:nvSpPr>
        <p:spPr>
          <a:xfrm>
            <a:off x="7166351" y="5488996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565BD438-690B-6426-4409-5D56D20D1795}"/>
              </a:ext>
            </a:extLst>
          </p:cNvPr>
          <p:cNvSpPr/>
          <p:nvPr/>
        </p:nvSpPr>
        <p:spPr>
          <a:xfrm>
            <a:off x="8494192" y="5488996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85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66D3-EE6E-7E73-A7FC-E52DED9E6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AE5A2D-713A-51CE-2314-01011392C9AE}"/>
              </a:ext>
            </a:extLst>
          </p:cNvPr>
          <p:cNvSpPr/>
          <p:nvPr/>
        </p:nvSpPr>
        <p:spPr>
          <a:xfrm>
            <a:off x="216401" y="2284961"/>
            <a:ext cx="409575" cy="204073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3A5446-0992-CF6E-DABE-1C2845D42E9D}"/>
              </a:ext>
            </a:extLst>
          </p:cNvPr>
          <p:cNvSpPr/>
          <p:nvPr/>
        </p:nvSpPr>
        <p:spPr>
          <a:xfrm>
            <a:off x="6054832" y="4554972"/>
            <a:ext cx="342900" cy="11864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36C35C-6757-19E2-496F-54B5B0593E60}"/>
              </a:ext>
            </a:extLst>
          </p:cNvPr>
          <p:cNvSpPr/>
          <p:nvPr/>
        </p:nvSpPr>
        <p:spPr>
          <a:xfrm>
            <a:off x="7708933" y="4554973"/>
            <a:ext cx="342900" cy="11864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ADA56-F657-1C4E-6917-6E933C7E4DA9}"/>
              </a:ext>
            </a:extLst>
          </p:cNvPr>
          <p:cNvSpPr/>
          <p:nvPr/>
        </p:nvSpPr>
        <p:spPr>
          <a:xfrm>
            <a:off x="6630832" y="503634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B5D84F-2D92-2F79-9B30-124C9D933CB8}"/>
              </a:ext>
            </a:extLst>
          </p:cNvPr>
          <p:cNvSpPr/>
          <p:nvPr/>
        </p:nvSpPr>
        <p:spPr>
          <a:xfrm>
            <a:off x="6965798" y="5045390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02F272-EB22-D951-14D1-A2FA1BE5F2F3}"/>
              </a:ext>
            </a:extLst>
          </p:cNvPr>
          <p:cNvSpPr/>
          <p:nvPr/>
        </p:nvSpPr>
        <p:spPr>
          <a:xfrm>
            <a:off x="7292196" y="503634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14E6EE-C250-D49F-B06A-F228220594FA}"/>
              </a:ext>
            </a:extLst>
          </p:cNvPr>
          <p:cNvSpPr/>
          <p:nvPr/>
        </p:nvSpPr>
        <p:spPr>
          <a:xfrm>
            <a:off x="11283938" y="5235947"/>
            <a:ext cx="342900" cy="336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F73D250-560F-3D85-E1F7-D5DFCACF8627}"/>
              </a:ext>
            </a:extLst>
          </p:cNvPr>
          <p:cNvSpPr/>
          <p:nvPr/>
        </p:nvSpPr>
        <p:spPr>
          <a:xfrm rot="16200000">
            <a:off x="6834935" y="4874311"/>
            <a:ext cx="422494" cy="214131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57B93-22F2-E2F3-5D77-808412FFE817}"/>
              </a:ext>
            </a:extLst>
          </p:cNvPr>
          <p:cNvSpPr txBox="1"/>
          <p:nvPr/>
        </p:nvSpPr>
        <p:spPr>
          <a:xfrm>
            <a:off x="6340538" y="6156217"/>
            <a:ext cx="14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num_layers</a:t>
            </a:r>
            <a:endParaRPr lang="en-CA" b="1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6218A1B3-C43C-C70C-0C48-50A24DB75D59}"/>
              </a:ext>
            </a:extLst>
          </p:cNvPr>
          <p:cNvSpPr/>
          <p:nvPr/>
        </p:nvSpPr>
        <p:spPr>
          <a:xfrm rot="10800000">
            <a:off x="8177646" y="4554972"/>
            <a:ext cx="466330" cy="11787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7A5C7D-91A5-9D70-434A-ABB477524683}"/>
              </a:ext>
            </a:extLst>
          </p:cNvPr>
          <p:cNvSpPr txBox="1"/>
          <p:nvPr/>
        </p:nvSpPr>
        <p:spPr>
          <a:xfrm>
            <a:off x="8618466" y="4933292"/>
            <a:ext cx="158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hidden_dim</a:t>
            </a:r>
            <a:endParaRPr lang="en-CA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04025-F18C-ECED-FE31-9023607E4DE9}"/>
              </a:ext>
            </a:extLst>
          </p:cNvPr>
          <p:cNvSpPr txBox="1"/>
          <p:nvPr/>
        </p:nvSpPr>
        <p:spPr>
          <a:xfrm>
            <a:off x="51854" y="1915629"/>
            <a:ext cx="75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5"/>
                </a:solidFill>
              </a:rPr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AD124E-CE38-C2C8-6B89-C346F8A9A80F}"/>
              </a:ext>
            </a:extLst>
          </p:cNvPr>
          <p:cNvSpPr txBox="1"/>
          <p:nvPr/>
        </p:nvSpPr>
        <p:spPr>
          <a:xfrm>
            <a:off x="10718775" y="4857090"/>
            <a:ext cx="14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C000"/>
                </a:solidFill>
              </a:rPr>
              <a:t>Prediction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4FEB1A-A327-78DF-177A-0FA7A9A1620C}"/>
              </a:ext>
            </a:extLst>
          </p:cNvPr>
          <p:cNvSpPr/>
          <p:nvPr/>
        </p:nvSpPr>
        <p:spPr>
          <a:xfrm>
            <a:off x="5765709" y="4277915"/>
            <a:ext cx="4333876" cy="2247634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D10FA3-876E-1636-1FCF-50765EED19AD}"/>
              </a:ext>
            </a:extLst>
          </p:cNvPr>
          <p:cNvSpPr txBox="1"/>
          <p:nvPr/>
        </p:nvSpPr>
        <p:spPr>
          <a:xfrm>
            <a:off x="5268450" y="3765618"/>
            <a:ext cx="53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accent1"/>
                </a:solidFill>
              </a:rPr>
              <a:t>Neural Network Regressor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5B904CB-4009-A2B3-D803-F2DB0690E87E}"/>
              </a:ext>
            </a:extLst>
          </p:cNvPr>
          <p:cNvSpPr/>
          <p:nvPr/>
        </p:nvSpPr>
        <p:spPr>
          <a:xfrm>
            <a:off x="774910" y="3137082"/>
            <a:ext cx="503637" cy="18714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431ECE2-384A-A85B-B16C-C9F66212193F}"/>
              </a:ext>
            </a:extLst>
          </p:cNvPr>
          <p:cNvSpPr/>
          <p:nvPr/>
        </p:nvSpPr>
        <p:spPr>
          <a:xfrm>
            <a:off x="10332685" y="5302624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F25B3E-F109-0626-7122-DA1F35498C5C}"/>
              </a:ext>
            </a:extLst>
          </p:cNvPr>
          <p:cNvSpPr/>
          <p:nvPr/>
        </p:nvSpPr>
        <p:spPr>
          <a:xfrm>
            <a:off x="1751715" y="2348562"/>
            <a:ext cx="216000" cy="118642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1EAFCB0-5FFB-CE3A-C35E-BD3B360C16F1}"/>
              </a:ext>
            </a:extLst>
          </p:cNvPr>
          <p:cNvSpPr/>
          <p:nvPr/>
        </p:nvSpPr>
        <p:spPr>
          <a:xfrm>
            <a:off x="2752416" y="2616202"/>
            <a:ext cx="139361" cy="48001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019FA0-D18E-3EE0-5A43-B0E6C0682370}"/>
              </a:ext>
            </a:extLst>
          </p:cNvPr>
          <p:cNvSpPr/>
          <p:nvPr/>
        </p:nvSpPr>
        <p:spPr>
          <a:xfrm>
            <a:off x="2091848" y="2838980"/>
            <a:ext cx="108000" cy="1080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A5110350-46E5-169C-72EA-F2E490E35483}"/>
              </a:ext>
            </a:extLst>
          </p:cNvPr>
          <p:cNvSpPr/>
          <p:nvPr/>
        </p:nvSpPr>
        <p:spPr>
          <a:xfrm rot="16200000">
            <a:off x="2091799" y="3107921"/>
            <a:ext cx="422494" cy="1261278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AD057D-D021-81B7-64B9-E7A7A18BB08C}"/>
              </a:ext>
            </a:extLst>
          </p:cNvPr>
          <p:cNvSpPr txBox="1"/>
          <p:nvPr/>
        </p:nvSpPr>
        <p:spPr>
          <a:xfrm>
            <a:off x="1651408" y="3879849"/>
            <a:ext cx="350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num_encoder_layers</a:t>
            </a:r>
            <a:endParaRPr lang="en-CA" b="1" dirty="0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94BEB8C4-D0EA-AC93-A64B-79925F8A23FC}"/>
              </a:ext>
            </a:extLst>
          </p:cNvPr>
          <p:cNvSpPr/>
          <p:nvPr/>
        </p:nvSpPr>
        <p:spPr>
          <a:xfrm rot="10800000">
            <a:off x="2933683" y="2623536"/>
            <a:ext cx="415697" cy="481375"/>
          </a:xfrm>
          <a:prstGeom prst="leftBrace">
            <a:avLst>
              <a:gd name="adj1" fmla="val 19790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0EEF38-BB2E-8FF5-7F1A-4C410D5CC933}"/>
              </a:ext>
            </a:extLst>
          </p:cNvPr>
          <p:cNvSpPr txBox="1"/>
          <p:nvPr/>
        </p:nvSpPr>
        <p:spPr>
          <a:xfrm>
            <a:off x="3312021" y="2679557"/>
            <a:ext cx="203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bottleneck_dim</a:t>
            </a:r>
            <a:endParaRPr lang="en-CA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1F95C3-14C0-6E30-77B5-4CC136C5A259}"/>
              </a:ext>
            </a:extLst>
          </p:cNvPr>
          <p:cNvSpPr/>
          <p:nvPr/>
        </p:nvSpPr>
        <p:spPr>
          <a:xfrm>
            <a:off x="1462592" y="2071505"/>
            <a:ext cx="3692616" cy="2247634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6A67A6-AC94-7F52-D756-AEC4C030309D}"/>
              </a:ext>
            </a:extLst>
          </p:cNvPr>
          <p:cNvSpPr txBox="1"/>
          <p:nvPr/>
        </p:nvSpPr>
        <p:spPr>
          <a:xfrm>
            <a:off x="2145848" y="1552250"/>
            <a:ext cx="252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accent6"/>
                </a:solidFill>
              </a:rPr>
              <a:t>Encoder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6FA9A3-FD6B-A415-2E9D-13946F5C00FD}"/>
              </a:ext>
            </a:extLst>
          </p:cNvPr>
          <p:cNvSpPr/>
          <p:nvPr/>
        </p:nvSpPr>
        <p:spPr>
          <a:xfrm>
            <a:off x="2310920" y="2838980"/>
            <a:ext cx="108000" cy="1080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DA48D-2138-83F3-A1AC-737152A67E3F}"/>
              </a:ext>
            </a:extLst>
          </p:cNvPr>
          <p:cNvSpPr/>
          <p:nvPr/>
        </p:nvSpPr>
        <p:spPr>
          <a:xfrm>
            <a:off x="2522032" y="2838980"/>
            <a:ext cx="108000" cy="1080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50CE56F-A948-8C1A-A53E-3A9375E0BF57}"/>
              </a:ext>
            </a:extLst>
          </p:cNvPr>
          <p:cNvSpPr/>
          <p:nvPr/>
        </p:nvSpPr>
        <p:spPr>
          <a:xfrm>
            <a:off x="7424369" y="736704"/>
            <a:ext cx="216000" cy="118642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DD7AD9A-ED7B-EC03-74CE-78B05E4B8791}"/>
              </a:ext>
            </a:extLst>
          </p:cNvPr>
          <p:cNvSpPr/>
          <p:nvPr/>
        </p:nvSpPr>
        <p:spPr>
          <a:xfrm>
            <a:off x="6546694" y="1089913"/>
            <a:ext cx="139361" cy="48001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5E1BD87-4513-82E6-4F12-053002F3FC2D}"/>
              </a:ext>
            </a:extLst>
          </p:cNvPr>
          <p:cNvSpPr/>
          <p:nvPr/>
        </p:nvSpPr>
        <p:spPr>
          <a:xfrm>
            <a:off x="6811581" y="1269062"/>
            <a:ext cx="108000" cy="108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40D3F72E-965B-CDDC-BD56-2BAFBB90F963}"/>
              </a:ext>
            </a:extLst>
          </p:cNvPr>
          <p:cNvSpPr/>
          <p:nvPr/>
        </p:nvSpPr>
        <p:spPr>
          <a:xfrm rot="16200000">
            <a:off x="6851081" y="1523197"/>
            <a:ext cx="446846" cy="126653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287AE7-95C3-68A8-FFDF-5826DE5185E0}"/>
              </a:ext>
            </a:extLst>
          </p:cNvPr>
          <p:cNvSpPr txBox="1"/>
          <p:nvPr/>
        </p:nvSpPr>
        <p:spPr>
          <a:xfrm>
            <a:off x="6182325" y="2329445"/>
            <a:ext cx="244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num_encoder_layers</a:t>
            </a:r>
            <a:endParaRPr lang="en-CA" b="1" dirty="0"/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690E284A-CC99-9390-51BE-A56A7194846E}"/>
              </a:ext>
            </a:extLst>
          </p:cNvPr>
          <p:cNvSpPr/>
          <p:nvPr/>
        </p:nvSpPr>
        <p:spPr>
          <a:xfrm rot="10800000">
            <a:off x="7707771" y="723122"/>
            <a:ext cx="501714" cy="1234271"/>
          </a:xfrm>
          <a:prstGeom prst="leftBrace">
            <a:avLst>
              <a:gd name="adj1" fmla="val 1979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489F07-807E-221A-1D9D-FF7714940BE8}"/>
              </a:ext>
            </a:extLst>
          </p:cNvPr>
          <p:cNvSpPr txBox="1"/>
          <p:nvPr/>
        </p:nvSpPr>
        <p:spPr>
          <a:xfrm>
            <a:off x="8186117" y="1145252"/>
            <a:ext cx="203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input_dim</a:t>
            </a:r>
            <a:endParaRPr lang="en-CA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FD564FB-420B-BDEE-06C2-0389F4C1C8D7}"/>
              </a:ext>
            </a:extLst>
          </p:cNvPr>
          <p:cNvSpPr/>
          <p:nvPr/>
        </p:nvSpPr>
        <p:spPr>
          <a:xfrm>
            <a:off x="6182325" y="501587"/>
            <a:ext cx="3692616" cy="2247634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010298-22D4-B745-6536-9CF9C7AB78F3}"/>
              </a:ext>
            </a:extLst>
          </p:cNvPr>
          <p:cNvSpPr txBox="1"/>
          <p:nvPr/>
        </p:nvSpPr>
        <p:spPr>
          <a:xfrm>
            <a:off x="6456217" y="15571"/>
            <a:ext cx="300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accent2"/>
                </a:solidFill>
              </a:rPr>
              <a:t>Decoder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2183A00-C900-7B3E-2EC9-289E5453E5AA}"/>
              </a:ext>
            </a:extLst>
          </p:cNvPr>
          <p:cNvSpPr/>
          <p:nvPr/>
        </p:nvSpPr>
        <p:spPr>
          <a:xfrm>
            <a:off x="7030653" y="1269062"/>
            <a:ext cx="108000" cy="108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045249-1F11-472B-CEF0-5596BAFF8393}"/>
              </a:ext>
            </a:extLst>
          </p:cNvPr>
          <p:cNvSpPr/>
          <p:nvPr/>
        </p:nvSpPr>
        <p:spPr>
          <a:xfrm>
            <a:off x="7241765" y="1269062"/>
            <a:ext cx="108000" cy="108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58D65C67-8F00-8697-025C-DE1A62CA438B}"/>
              </a:ext>
            </a:extLst>
          </p:cNvPr>
          <p:cNvSpPr/>
          <p:nvPr/>
        </p:nvSpPr>
        <p:spPr>
          <a:xfrm>
            <a:off x="10112724" y="1562904"/>
            <a:ext cx="765778" cy="206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7FB811A-B34B-D5CB-0C0D-16A8E6C67518}"/>
              </a:ext>
            </a:extLst>
          </p:cNvPr>
          <p:cNvSpPr/>
          <p:nvPr/>
        </p:nvSpPr>
        <p:spPr>
          <a:xfrm>
            <a:off x="11116286" y="680447"/>
            <a:ext cx="409575" cy="204073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2ECC941-D309-8366-5CA3-530F1C82ABFE}"/>
              </a:ext>
            </a:extLst>
          </p:cNvPr>
          <p:cNvSpPr txBox="1"/>
          <p:nvPr/>
        </p:nvSpPr>
        <p:spPr>
          <a:xfrm>
            <a:off x="10412907" y="329775"/>
            <a:ext cx="176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B0F0"/>
                </a:solidFill>
              </a:rPr>
              <a:t>Reconstructed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5816617-2B5D-898C-60C8-38C1AA53607E}"/>
              </a:ext>
            </a:extLst>
          </p:cNvPr>
          <p:cNvSpPr txBox="1"/>
          <p:nvPr/>
        </p:nvSpPr>
        <p:spPr>
          <a:xfrm>
            <a:off x="10436806" y="2730703"/>
            <a:ext cx="176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B0F0"/>
                </a:solidFill>
              </a:rPr>
              <a:t>input</a:t>
            </a: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F6766388-DE83-5FC5-B5FD-238F490993D0}"/>
              </a:ext>
            </a:extLst>
          </p:cNvPr>
          <p:cNvCxnSpPr>
            <a:cxnSpLocks/>
            <a:stCxn id="36" idx="3"/>
            <a:endCxn id="23" idx="1"/>
          </p:cNvCxnSpPr>
          <p:nvPr/>
        </p:nvCxnSpPr>
        <p:spPr>
          <a:xfrm>
            <a:off x="5155208" y="4064515"/>
            <a:ext cx="610501" cy="133721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50F1982-C33A-0965-3CB0-CDBD3B2626A9}"/>
              </a:ext>
            </a:extLst>
          </p:cNvPr>
          <p:cNvSpPr txBox="1"/>
          <p:nvPr/>
        </p:nvSpPr>
        <p:spPr>
          <a:xfrm>
            <a:off x="1940531" y="2070602"/>
            <a:ext cx="321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>
                <a:solidFill>
                  <a:schemeClr val="bg1"/>
                </a:solidFill>
              </a:rPr>
              <a:t>num_encoder_layers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532FEFBD-2713-9884-98C8-E74DF03787A7}"/>
              </a:ext>
            </a:extLst>
          </p:cNvPr>
          <p:cNvCxnSpPr>
            <a:cxnSpLocks/>
            <a:stCxn id="95" idx="3"/>
            <a:endCxn id="72" idx="1"/>
          </p:cNvCxnSpPr>
          <p:nvPr/>
        </p:nvCxnSpPr>
        <p:spPr>
          <a:xfrm flipV="1">
            <a:off x="5155208" y="1625404"/>
            <a:ext cx="1027117" cy="629864"/>
          </a:xfrm>
          <a:prstGeom prst="bentConnector3">
            <a:avLst>
              <a:gd name="adj1" fmla="val 2774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C4D3BD5-58B1-4D55-9E0B-50A441C8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21" y="5906869"/>
            <a:ext cx="3724795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B6FF-752C-4356-E79C-54211D53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Nested Cross-Validation</a:t>
            </a:r>
          </a:p>
        </p:txBody>
      </p:sp>
      <p:pic>
        <p:nvPicPr>
          <p:cNvPr id="6146" name="Picture 2" descr="Two Common Pitfalls to Avoid When Doing Cross-Validation | Towards Data  Science">
            <a:extLst>
              <a:ext uri="{FF2B5EF4-FFF2-40B4-BE49-F238E27FC236}">
                <a16:creationId xmlns:a16="http://schemas.microsoft.com/office/drawing/2014/main" id="{50F75396-E9C0-4984-5F6E-2CE16549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98" y="1438275"/>
            <a:ext cx="7118403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C383-13C3-0B5F-8FB6-9C3BDC92EECF}"/>
              </a:ext>
            </a:extLst>
          </p:cNvPr>
          <p:cNvSpPr txBox="1">
            <a:spLocks/>
          </p:cNvSpPr>
          <p:nvPr/>
        </p:nvSpPr>
        <p:spPr>
          <a:xfrm>
            <a:off x="901647" y="1565275"/>
            <a:ext cx="3333750" cy="2117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Splitting:</a:t>
            </a:r>
          </a:p>
          <a:p>
            <a:r>
              <a:rPr lang="en-CA" dirty="0"/>
              <a:t>Uniformly random over data</a:t>
            </a:r>
          </a:p>
          <a:p>
            <a:r>
              <a:rPr lang="en-CA" dirty="0"/>
              <a:t>Group by user ID</a:t>
            </a:r>
          </a:p>
        </p:txBody>
      </p:sp>
    </p:spTree>
    <p:extLst>
      <p:ext uri="{BB962C8B-B14F-4D97-AF65-F5344CB8AC3E}">
        <p14:creationId xmlns:p14="http://schemas.microsoft.com/office/powerpoint/2010/main" val="2045686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25D11EB-0A90-7654-8C57-B3DA4CE17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79DCA4DA-0451-AE3B-A2EE-BFCCE32AE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Outline</a:t>
            </a:r>
            <a:endParaRPr/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FC7E5F9-79C5-598D-F0E4-9FE369B97D7B}"/>
              </a:ext>
            </a:extLst>
          </p:cNvPr>
          <p:cNvSpPr/>
          <p:nvPr/>
        </p:nvSpPr>
        <p:spPr>
          <a:xfrm>
            <a:off x="7776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Introduction</a:t>
            </a:r>
            <a:endParaRPr sz="2400" dirty="0"/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D280AAD-3907-BA67-1FAF-D976F2734B57}"/>
              </a:ext>
            </a:extLst>
          </p:cNvPr>
          <p:cNvSpPr/>
          <p:nvPr/>
        </p:nvSpPr>
        <p:spPr>
          <a:xfrm>
            <a:off x="3568133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Methods</a:t>
            </a:r>
            <a:endParaRPr sz="2400" dirty="0"/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F278DAA7-9538-4CDA-EDC7-4FDDD901B0CB}"/>
              </a:ext>
            </a:extLst>
          </p:cNvPr>
          <p:cNvSpPr/>
          <p:nvPr/>
        </p:nvSpPr>
        <p:spPr>
          <a:xfrm>
            <a:off x="63378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/>
              <a:t>Results</a:t>
            </a:r>
            <a:endParaRPr sz="2400" b="1"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359EC67-97E0-EFE8-EBB8-F77927733138}"/>
              </a:ext>
            </a:extLst>
          </p:cNvPr>
          <p:cNvSpPr/>
          <p:nvPr/>
        </p:nvSpPr>
        <p:spPr>
          <a:xfrm>
            <a:off x="91075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Discussion</a:t>
            </a:r>
            <a:endParaRPr sz="2400" dirty="0"/>
          </a:p>
        </p:txBody>
      </p:sp>
      <p:cxnSp>
        <p:nvCxnSpPr>
          <p:cNvPr id="65" name="Google Shape;65;p14">
            <a:extLst>
              <a:ext uri="{FF2B5EF4-FFF2-40B4-BE49-F238E27FC236}">
                <a16:creationId xmlns:a16="http://schemas.microsoft.com/office/drawing/2014/main" id="{75D47748-0687-E6BE-6675-564E7AC838B8}"/>
              </a:ext>
            </a:extLst>
          </p:cNvPr>
          <p:cNvCxnSpPr>
            <a:stCxn id="61" idx="3"/>
            <a:endCxn id="62" idx="1"/>
          </p:cNvCxnSpPr>
          <p:nvPr/>
        </p:nvCxnSpPr>
        <p:spPr>
          <a:xfrm>
            <a:off x="3084451" y="3215200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4">
            <a:extLst>
              <a:ext uri="{FF2B5EF4-FFF2-40B4-BE49-F238E27FC236}">
                <a16:creationId xmlns:a16="http://schemas.microsoft.com/office/drawing/2014/main" id="{3E47EA26-1FF4-A6EB-CD7A-9C5A5F987C18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5874933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4">
            <a:extLst>
              <a:ext uri="{FF2B5EF4-FFF2-40B4-BE49-F238E27FC236}">
                <a16:creationId xmlns:a16="http://schemas.microsoft.com/office/drawing/2014/main" id="{CB6CD665-ADD3-AA0C-9D75-D9C81CE5383D}"/>
              </a:ext>
            </a:extLst>
          </p:cNvPr>
          <p:cNvCxnSpPr>
            <a:stCxn id="63" idx="3"/>
            <a:endCxn id="64" idx="1"/>
          </p:cNvCxnSpPr>
          <p:nvPr/>
        </p:nvCxnSpPr>
        <p:spPr>
          <a:xfrm>
            <a:off x="8644651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13945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C3C-7372-254E-C95A-DACF0558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GroupKFold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52899-6E60-8C2B-DE7C-1E23A4F9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1866682"/>
            <a:ext cx="10240804" cy="1562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212D4-3768-1A96-7C4A-22AB5F8D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56" y="4211530"/>
            <a:ext cx="10126488" cy="153373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DB5605-B15A-2C64-633C-C5880DF4773A}"/>
              </a:ext>
            </a:extLst>
          </p:cNvPr>
          <p:cNvSpPr txBox="1">
            <a:spLocks/>
          </p:cNvSpPr>
          <p:nvPr/>
        </p:nvSpPr>
        <p:spPr>
          <a:xfrm>
            <a:off x="1278591" y="1539027"/>
            <a:ext cx="988065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No DR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FFDB37-7905-F095-CCEB-2FBC04BD174C}"/>
              </a:ext>
            </a:extLst>
          </p:cNvPr>
          <p:cNvSpPr txBox="1">
            <a:spLocks/>
          </p:cNvSpPr>
          <p:nvPr/>
        </p:nvSpPr>
        <p:spPr>
          <a:xfrm>
            <a:off x="1155673" y="3850427"/>
            <a:ext cx="988065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DR</a:t>
            </a:r>
          </a:p>
        </p:txBody>
      </p:sp>
    </p:spTree>
    <p:extLst>
      <p:ext uri="{BB962C8B-B14F-4D97-AF65-F5344CB8AC3E}">
        <p14:creationId xmlns:p14="http://schemas.microsoft.com/office/powerpoint/2010/main" val="77668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73869-A473-3D9C-2295-36662EE94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DE35-E9D6-D220-89F8-D98B0C50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Trial-wise </a:t>
            </a:r>
            <a:r>
              <a:rPr lang="en-CA" dirty="0" err="1"/>
              <a:t>KFold</a:t>
            </a:r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AB564-EEAD-510D-82DE-938C9F407E34}"/>
              </a:ext>
            </a:extLst>
          </p:cNvPr>
          <p:cNvSpPr txBox="1">
            <a:spLocks/>
          </p:cNvSpPr>
          <p:nvPr/>
        </p:nvSpPr>
        <p:spPr>
          <a:xfrm>
            <a:off x="1155673" y="1183660"/>
            <a:ext cx="988065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No DR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66954C-4F44-646B-F254-2D70645F83C9}"/>
              </a:ext>
            </a:extLst>
          </p:cNvPr>
          <p:cNvSpPr txBox="1">
            <a:spLocks/>
          </p:cNvSpPr>
          <p:nvPr/>
        </p:nvSpPr>
        <p:spPr>
          <a:xfrm>
            <a:off x="1155673" y="4082329"/>
            <a:ext cx="988065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DR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F1999-765F-195F-F115-530133CA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87" y="1690688"/>
            <a:ext cx="8192626" cy="2141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A0A9A-204C-2AE5-9B61-17A35EEB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215" y="4536354"/>
            <a:ext cx="8063561" cy="209817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84AC905-A8CA-AEBB-364B-CF835C3CEC58}"/>
              </a:ext>
            </a:extLst>
          </p:cNvPr>
          <p:cNvSpPr/>
          <p:nvPr/>
        </p:nvSpPr>
        <p:spPr>
          <a:xfrm>
            <a:off x="3187700" y="5016500"/>
            <a:ext cx="19304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2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6121D-3891-DC37-4B8B-7069D063F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C9A3-6A8D-F7DD-0BE9-515ADEC2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Trial-wise </a:t>
            </a:r>
            <a:r>
              <a:rPr lang="en-CA" dirty="0" err="1"/>
              <a:t>Kfold</a:t>
            </a:r>
            <a:r>
              <a:rPr lang="en-CA" dirty="0"/>
              <a:t>: Retrained on Final 90/10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E1B9CE-609F-ED52-49E1-D35F1D6CA803}"/>
              </a:ext>
            </a:extLst>
          </p:cNvPr>
          <p:cNvSpPr txBox="1">
            <a:spLocks/>
          </p:cNvSpPr>
          <p:nvPr/>
        </p:nvSpPr>
        <p:spPr>
          <a:xfrm>
            <a:off x="1155673" y="1419225"/>
            <a:ext cx="988065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No DR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3F8678-0DAD-375A-F748-A997EA0505DA}"/>
              </a:ext>
            </a:extLst>
          </p:cNvPr>
          <p:cNvSpPr txBox="1">
            <a:spLocks/>
          </p:cNvSpPr>
          <p:nvPr/>
        </p:nvSpPr>
        <p:spPr>
          <a:xfrm>
            <a:off x="1155673" y="3884511"/>
            <a:ext cx="988065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DR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051F-2E4C-8CC1-0F45-7A3F5F3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12" y="1889125"/>
            <a:ext cx="6064373" cy="2068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548F2-8179-73C8-EC39-30600709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833" y="4427436"/>
            <a:ext cx="6167277" cy="204554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26FA9F8-DF89-EF8F-9EAA-4024CA677EB8}"/>
              </a:ext>
            </a:extLst>
          </p:cNvPr>
          <p:cNvSpPr/>
          <p:nvPr/>
        </p:nvSpPr>
        <p:spPr>
          <a:xfrm>
            <a:off x="4432300" y="4821558"/>
            <a:ext cx="9017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8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C3B1-8251-C40F-2559-0F9896FA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Performance</a:t>
            </a:r>
          </a:p>
        </p:txBody>
      </p:sp>
      <p:pic>
        <p:nvPicPr>
          <p:cNvPr id="4" name="Picture 3" descr="A graph with blue dots and red line&#10;&#10;AI-generated content may be incorrect.">
            <a:extLst>
              <a:ext uri="{FF2B5EF4-FFF2-40B4-BE49-F238E27FC236}">
                <a16:creationId xmlns:a16="http://schemas.microsoft.com/office/drawing/2014/main" id="{E3D754A3-1D33-7861-6A7C-4BF08957E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3" y="1491097"/>
            <a:ext cx="6355093" cy="5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93D61-60A9-4011-5A52-3741DE80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E63-30C6-15FB-675C-909028D8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Interpretability Techniques: Permutation Feature Importance</a:t>
            </a:r>
          </a:p>
        </p:txBody>
      </p:sp>
      <p:pic>
        <p:nvPicPr>
          <p:cNvPr id="5" name="Picture 4" descr="A graph of a training set&#10;&#10;AI-generated content may be incorrect.">
            <a:extLst>
              <a:ext uri="{FF2B5EF4-FFF2-40B4-BE49-F238E27FC236}">
                <a16:creationId xmlns:a16="http://schemas.microsoft.com/office/drawing/2014/main" id="{69B75E18-702F-1782-439F-34F642AD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4" y="1513349"/>
            <a:ext cx="10167111" cy="49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D96B29C-9E9F-C3A7-406B-484EA730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88E9044E-4918-0D9F-8201-7379954AD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Outline</a:t>
            </a:r>
            <a:endParaRPr/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58A00A7-953D-CC8F-A5A4-D7B258616CE7}"/>
              </a:ext>
            </a:extLst>
          </p:cNvPr>
          <p:cNvSpPr/>
          <p:nvPr/>
        </p:nvSpPr>
        <p:spPr>
          <a:xfrm>
            <a:off x="7776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/>
              <a:t>Introduction</a:t>
            </a:r>
            <a:endParaRPr sz="2400" b="1" dirty="0"/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FBA3D65-CD90-2DE6-F09A-4C4CBD5C9D19}"/>
              </a:ext>
            </a:extLst>
          </p:cNvPr>
          <p:cNvSpPr/>
          <p:nvPr/>
        </p:nvSpPr>
        <p:spPr>
          <a:xfrm>
            <a:off x="3568133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Methods</a:t>
            </a:r>
            <a:endParaRPr sz="2400" dirty="0"/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AFCD3494-B104-68E7-E2CB-6067FED8ED9D}"/>
              </a:ext>
            </a:extLst>
          </p:cNvPr>
          <p:cNvSpPr/>
          <p:nvPr/>
        </p:nvSpPr>
        <p:spPr>
          <a:xfrm>
            <a:off x="63378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Results</a:t>
            </a:r>
            <a:endParaRPr sz="2400"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10F2E582-A881-7FA1-5490-41CCDFE689C0}"/>
              </a:ext>
            </a:extLst>
          </p:cNvPr>
          <p:cNvSpPr/>
          <p:nvPr/>
        </p:nvSpPr>
        <p:spPr>
          <a:xfrm>
            <a:off x="91075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Discussion</a:t>
            </a:r>
            <a:endParaRPr sz="2400" dirty="0"/>
          </a:p>
        </p:txBody>
      </p:sp>
      <p:cxnSp>
        <p:nvCxnSpPr>
          <p:cNvPr id="65" name="Google Shape;65;p14">
            <a:extLst>
              <a:ext uri="{FF2B5EF4-FFF2-40B4-BE49-F238E27FC236}">
                <a16:creationId xmlns:a16="http://schemas.microsoft.com/office/drawing/2014/main" id="{50135102-D73D-A457-ED59-66C2975F6DE6}"/>
              </a:ext>
            </a:extLst>
          </p:cNvPr>
          <p:cNvCxnSpPr>
            <a:stCxn id="61" idx="3"/>
            <a:endCxn id="62" idx="1"/>
          </p:cNvCxnSpPr>
          <p:nvPr/>
        </p:nvCxnSpPr>
        <p:spPr>
          <a:xfrm>
            <a:off x="3084451" y="3215200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4">
            <a:extLst>
              <a:ext uri="{FF2B5EF4-FFF2-40B4-BE49-F238E27FC236}">
                <a16:creationId xmlns:a16="http://schemas.microsoft.com/office/drawing/2014/main" id="{237811EC-CB1C-5AA9-9417-77A7FE43A359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5874933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4">
            <a:extLst>
              <a:ext uri="{FF2B5EF4-FFF2-40B4-BE49-F238E27FC236}">
                <a16:creationId xmlns:a16="http://schemas.microsoft.com/office/drawing/2014/main" id="{1626D499-C75C-18DF-46FE-17C66F85E85C}"/>
              </a:ext>
            </a:extLst>
          </p:cNvPr>
          <p:cNvCxnSpPr>
            <a:stCxn id="63" idx="3"/>
            <a:endCxn id="64" idx="1"/>
          </p:cNvCxnSpPr>
          <p:nvPr/>
        </p:nvCxnSpPr>
        <p:spPr>
          <a:xfrm>
            <a:off x="8644651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69551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C70F8-69D9-A307-EFBA-131938DA0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8B71-198D-B0A6-C4E5-F1966558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ICE and PDP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245DF22-8924-052E-D1E2-326306A5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496347"/>
            <a:ext cx="9017000" cy="47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1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9D6EF-3D44-5792-59F5-2CD2C63B2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4A18-91DA-A025-63D8-E2EF3B3B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ICE and PDP</a:t>
            </a:r>
          </a:p>
        </p:txBody>
      </p:sp>
      <p:pic>
        <p:nvPicPr>
          <p:cNvPr id="4" name="Picture 3" descr="A close-up of a graph&#10;&#10;AI-generated content may be incorrect.">
            <a:extLst>
              <a:ext uri="{FF2B5EF4-FFF2-40B4-BE49-F238E27FC236}">
                <a16:creationId xmlns:a16="http://schemas.microsoft.com/office/drawing/2014/main" id="{F7D2E12D-5AFA-9EB7-2EC1-900FEDE0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0" y="1690688"/>
            <a:ext cx="10818299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2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F7288-8E23-530C-4ACB-9CC5ED39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737-8A97-30A0-F2B8-CE856DB5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ALE</a:t>
            </a:r>
          </a:p>
        </p:txBody>
      </p:sp>
      <p:pic>
        <p:nvPicPr>
          <p:cNvPr id="5" name="Picture 4" descr="A graph with a line&#10;&#10;AI-generated content may be incorrect.">
            <a:extLst>
              <a:ext uri="{FF2B5EF4-FFF2-40B4-BE49-F238E27FC236}">
                <a16:creationId xmlns:a16="http://schemas.microsoft.com/office/drawing/2014/main" id="{78446F5D-6BE8-9F3D-8CD9-F77393B5D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48" y="1433252"/>
            <a:ext cx="7313704" cy="48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1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6AEF8-E995-4CB7-1120-22983033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4CC-7BF5-D9AE-DC7D-29775B1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Counterfactual</a:t>
            </a:r>
          </a:p>
        </p:txBody>
      </p:sp>
      <p:pic>
        <p:nvPicPr>
          <p:cNvPr id="4" name="Picture 3" descr="A graph with blue squares&#10;&#10;AI-generated content may be incorrect.">
            <a:extLst>
              <a:ext uri="{FF2B5EF4-FFF2-40B4-BE49-F238E27FC236}">
                <a16:creationId xmlns:a16="http://schemas.microsoft.com/office/drawing/2014/main" id="{BEF71020-646D-0EBD-F345-32990DEF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34" y="2088474"/>
            <a:ext cx="9537932" cy="30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7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44AC-C716-5DCF-0CC3-93DD28F17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BB7-FBB9-0AED-A5D1-841C4212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LIME</a:t>
            </a:r>
          </a:p>
        </p:txBody>
      </p:sp>
      <p:pic>
        <p:nvPicPr>
          <p:cNvPr id="5" name="Picture 4" descr="A graph of a diagram&#10;&#10;AI-generated content may be incorrect.">
            <a:extLst>
              <a:ext uri="{FF2B5EF4-FFF2-40B4-BE49-F238E27FC236}">
                <a16:creationId xmlns:a16="http://schemas.microsoft.com/office/drawing/2014/main" id="{F91BB671-8419-C34B-DAE2-44E23A695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57" y="1690688"/>
            <a:ext cx="7205486" cy="40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4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843B0-499F-5585-F4A5-615EFA8A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BBB9-D600-BB16-A006-8C07FE8C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SHAP</a:t>
            </a:r>
          </a:p>
        </p:txBody>
      </p:sp>
      <p:pic>
        <p:nvPicPr>
          <p:cNvPr id="4" name="Picture 3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DE152137-E02C-31A9-2DC6-046B4B96F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25" y="1690688"/>
            <a:ext cx="7255549" cy="43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2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5387-28E7-50B7-1B1E-4F055646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28C5-1881-2ECB-DA29-68225789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Interpretability Techniques: SHAP Summary</a:t>
            </a:r>
          </a:p>
        </p:txBody>
      </p:sp>
      <p:pic>
        <p:nvPicPr>
          <p:cNvPr id="5" name="Picture 4" descr="A graph with colorful dots&#10;&#10;AI-generated content may be incorrect.">
            <a:extLst>
              <a:ext uri="{FF2B5EF4-FFF2-40B4-BE49-F238E27FC236}">
                <a16:creationId xmlns:a16="http://schemas.microsoft.com/office/drawing/2014/main" id="{58A37F15-B2B5-0199-0037-A86482CE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13" y="1520374"/>
            <a:ext cx="6140774" cy="51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4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21D6-13DE-BC4E-CD90-EF8C8B37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EB35-C549-5A1F-44C3-CD6E58C4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2425"/>
            <a:ext cx="10972800" cy="1325563"/>
          </a:xfrm>
        </p:spPr>
        <p:txBody>
          <a:bodyPr/>
          <a:lstStyle/>
          <a:p>
            <a:r>
              <a:rPr lang="en-CA" dirty="0"/>
              <a:t>What about for a model with temporal features?</a:t>
            </a:r>
          </a:p>
        </p:txBody>
      </p:sp>
      <p:pic>
        <p:nvPicPr>
          <p:cNvPr id="7" name="Picture 6" descr="A graph of a training set&#10;&#10;AI-generated content may be incorrect.">
            <a:extLst>
              <a:ext uri="{FF2B5EF4-FFF2-40B4-BE49-F238E27FC236}">
                <a16:creationId xmlns:a16="http://schemas.microsoft.com/office/drawing/2014/main" id="{D3B3A46D-D16F-1E57-4066-05F18C84D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8" y="1498599"/>
            <a:ext cx="9336224" cy="45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9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4C589-16E0-FB09-DCFF-69F3B936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1081-8E79-D00D-91EC-998DA50F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2425"/>
            <a:ext cx="10972800" cy="1325563"/>
          </a:xfrm>
        </p:spPr>
        <p:txBody>
          <a:bodyPr/>
          <a:lstStyle/>
          <a:p>
            <a:r>
              <a:rPr lang="en-CA" dirty="0"/>
              <a:t>What about for a model with temporal features?</a:t>
            </a:r>
          </a:p>
        </p:txBody>
      </p:sp>
      <p:pic>
        <p:nvPicPr>
          <p:cNvPr id="4" name="Picture 3" descr="A screen shot of a graph&#10;&#10;AI-generated content may be incorrect.">
            <a:extLst>
              <a:ext uri="{FF2B5EF4-FFF2-40B4-BE49-F238E27FC236}">
                <a16:creationId xmlns:a16="http://schemas.microsoft.com/office/drawing/2014/main" id="{08C607DF-ACAB-7F77-8E22-EEE7456A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88" y="1475817"/>
            <a:ext cx="6194224" cy="51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51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8D40750-4446-E9DC-88B4-10619B558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08B615A0-3831-2F9C-7CCE-5B805D1386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Outline</a:t>
            </a:r>
            <a:endParaRPr/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4ED0723-9B3F-EECC-2A29-FEC4D3083505}"/>
              </a:ext>
            </a:extLst>
          </p:cNvPr>
          <p:cNvSpPr/>
          <p:nvPr/>
        </p:nvSpPr>
        <p:spPr>
          <a:xfrm>
            <a:off x="7776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Introduction</a:t>
            </a:r>
            <a:endParaRPr sz="2400" dirty="0"/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B29ABC8-775F-09E2-031A-9B5336CB76C2}"/>
              </a:ext>
            </a:extLst>
          </p:cNvPr>
          <p:cNvSpPr/>
          <p:nvPr/>
        </p:nvSpPr>
        <p:spPr>
          <a:xfrm>
            <a:off x="3568133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Methods</a:t>
            </a:r>
            <a:endParaRPr sz="2400" dirty="0"/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67CA6790-139B-BE01-E9B7-BC0F80F835DA}"/>
              </a:ext>
            </a:extLst>
          </p:cNvPr>
          <p:cNvSpPr/>
          <p:nvPr/>
        </p:nvSpPr>
        <p:spPr>
          <a:xfrm>
            <a:off x="63378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Results</a:t>
            </a:r>
            <a:endParaRPr sz="2400"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716C2E8-5B92-17F4-2A48-97F417B55124}"/>
              </a:ext>
            </a:extLst>
          </p:cNvPr>
          <p:cNvSpPr/>
          <p:nvPr/>
        </p:nvSpPr>
        <p:spPr>
          <a:xfrm>
            <a:off x="91075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/>
              <a:t>Discussion</a:t>
            </a:r>
            <a:endParaRPr sz="2400" b="1" dirty="0"/>
          </a:p>
        </p:txBody>
      </p:sp>
      <p:cxnSp>
        <p:nvCxnSpPr>
          <p:cNvPr id="65" name="Google Shape;65;p14">
            <a:extLst>
              <a:ext uri="{FF2B5EF4-FFF2-40B4-BE49-F238E27FC236}">
                <a16:creationId xmlns:a16="http://schemas.microsoft.com/office/drawing/2014/main" id="{DEB67BA4-5630-4DA4-6AC8-09FF4186A48A}"/>
              </a:ext>
            </a:extLst>
          </p:cNvPr>
          <p:cNvCxnSpPr>
            <a:stCxn id="61" idx="3"/>
            <a:endCxn id="62" idx="1"/>
          </p:cNvCxnSpPr>
          <p:nvPr/>
        </p:nvCxnSpPr>
        <p:spPr>
          <a:xfrm>
            <a:off x="3084451" y="3215200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4">
            <a:extLst>
              <a:ext uri="{FF2B5EF4-FFF2-40B4-BE49-F238E27FC236}">
                <a16:creationId xmlns:a16="http://schemas.microsoft.com/office/drawing/2014/main" id="{F5A2A028-9505-CF73-C616-AA1FF4E93317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5874933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4">
            <a:extLst>
              <a:ext uri="{FF2B5EF4-FFF2-40B4-BE49-F238E27FC236}">
                <a16:creationId xmlns:a16="http://schemas.microsoft.com/office/drawing/2014/main" id="{5FDF47F1-ADB0-54E0-8E8B-AAD7AF5FCF4B}"/>
              </a:ext>
            </a:extLst>
          </p:cNvPr>
          <p:cNvCxnSpPr>
            <a:stCxn id="63" idx="3"/>
            <a:endCxn id="64" idx="1"/>
          </p:cNvCxnSpPr>
          <p:nvPr/>
        </p:nvCxnSpPr>
        <p:spPr>
          <a:xfrm>
            <a:off x="8644651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0139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14E2-005A-07C0-AC33-E66F1ACA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B41F-D338-0098-83F6-7BDBF7785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596967"/>
          </a:xfrm>
        </p:spPr>
        <p:txBody>
          <a:bodyPr/>
          <a:lstStyle/>
          <a:p>
            <a:r>
              <a:rPr lang="en-CA" dirty="0"/>
              <a:t>Build a system to provide automated coaching feedback to golfers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F7F69D-EDAD-453C-5584-C91A6D93F4CB}"/>
              </a:ext>
            </a:extLst>
          </p:cNvPr>
          <p:cNvSpPr txBox="1">
            <a:spLocks/>
          </p:cNvSpPr>
          <p:nvPr/>
        </p:nvSpPr>
        <p:spPr>
          <a:xfrm>
            <a:off x="5136987" y="3081338"/>
            <a:ext cx="1918025" cy="6953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ctr">
              <a:buNone/>
            </a:pPr>
            <a:r>
              <a:rPr lang="en-CA" sz="4000" b="1" dirty="0">
                <a:solidFill>
                  <a:srgbClr val="FF000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7231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7B97-B5D4-1D72-A1F7-FF7FF455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 set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E9F5-BABE-3D13-B18B-5BF8CC84B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Temporal features provide the best predictive performance with poor explanation capacity</a:t>
            </a:r>
          </a:p>
          <a:p>
            <a:pPr lvl="1"/>
            <a:r>
              <a:rPr lang="en-CA" dirty="0"/>
              <a:t>This problem is specific (somewhat) to clubhead speed</a:t>
            </a:r>
          </a:p>
          <a:p>
            <a:r>
              <a:rPr lang="en-CA" dirty="0"/>
              <a:t>Baseline feature set balances accessibility (no forces) and mechanistic insights</a:t>
            </a:r>
          </a:p>
          <a:p>
            <a:pPr lvl="1"/>
            <a:r>
              <a:rPr lang="en-CA" dirty="0"/>
              <a:t>Surprisingly strong predictive performance despite being time-agnostic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937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9D8A5-B6CD-D999-14C8-0BC1DD60A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F36D-FAC3-1CFC-9A85-927E6915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D293-B8F3-128B-B176-48335F760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Data, data, data</a:t>
            </a:r>
          </a:p>
          <a:p>
            <a:pPr lvl="1"/>
            <a:r>
              <a:rPr lang="en-CA" dirty="0"/>
              <a:t>Need more to span input space (of elite and amateur golfers)</a:t>
            </a:r>
          </a:p>
          <a:p>
            <a:pPr lvl="1"/>
            <a:r>
              <a:rPr lang="en-CA" dirty="0"/>
              <a:t>Need better labels (anthropometrics, skill, club type, outcomes)</a:t>
            </a:r>
          </a:p>
          <a:p>
            <a:r>
              <a:rPr lang="en-CA" dirty="0"/>
              <a:t>Interpretation stability</a:t>
            </a:r>
          </a:p>
          <a:p>
            <a:pPr lvl="1"/>
            <a:r>
              <a:rPr lang="en-CA" dirty="0"/>
              <a:t>Single model subject to variance (^)</a:t>
            </a:r>
          </a:p>
          <a:p>
            <a:r>
              <a:rPr lang="en-CA" dirty="0"/>
              <a:t>Poor inter-user generalization</a:t>
            </a:r>
          </a:p>
          <a:p>
            <a:r>
              <a:rPr lang="en-CA" dirty="0"/>
              <a:t>Loss of information</a:t>
            </a:r>
          </a:p>
          <a:p>
            <a:pPr lvl="1"/>
            <a:r>
              <a:rPr lang="en-CA" dirty="0"/>
              <a:t>Dropping of correlated features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96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62A7C-1C79-87A0-8C09-814BE129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5E71-D4C3-A2FB-0C01-8A80A9E4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1031-95B2-8130-0CA8-210B53879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Data, data, data (again)</a:t>
            </a:r>
          </a:p>
          <a:p>
            <a:r>
              <a:rPr lang="en-CA" dirty="0"/>
              <a:t>Validate explanations in an interventional study</a:t>
            </a:r>
          </a:p>
          <a:p>
            <a:pPr lvl="1"/>
            <a:r>
              <a:rPr lang="en-CA" dirty="0"/>
              <a:t>Translate model feedback into coaching feedback i.e. drills etc.</a:t>
            </a:r>
          </a:p>
          <a:p>
            <a:r>
              <a:rPr lang="en-CA" dirty="0"/>
              <a:t>Integrate with musculoskeletal modeling software</a:t>
            </a:r>
          </a:p>
          <a:p>
            <a:pPr lvl="1"/>
            <a:r>
              <a:rPr lang="en-CA" dirty="0"/>
              <a:t>Ensure feasibility of proposed changes</a:t>
            </a:r>
          </a:p>
          <a:p>
            <a:pPr lvl="1"/>
            <a:r>
              <a:rPr lang="en-CA" dirty="0"/>
              <a:t>Visualize swing changes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7851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A774-3257-841C-2D71-122A576AC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EC58-179D-D123-A7F9-4DB760E5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F4E89-EEF3-B05E-53B6-8F253267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CAN predict golf swing outcomes from static kinematic features alone</a:t>
            </a:r>
          </a:p>
          <a:p>
            <a:r>
              <a:rPr lang="en-CA" dirty="0"/>
              <a:t>Black-box interpretability methods appear to provide solid mechanistic explanations for swing outcomes</a:t>
            </a:r>
          </a:p>
          <a:p>
            <a:r>
              <a:rPr lang="en-CA" dirty="0"/>
              <a:t>Generalizing to new users is tough; fine-tuning may be required in deployment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3975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33B7-83C1-22DB-196B-C43DAE83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Reliability</a:t>
            </a:r>
          </a:p>
        </p:txBody>
      </p:sp>
      <p:pic>
        <p:nvPicPr>
          <p:cNvPr id="4" name="Picture 3" descr="A graph with blue and white bars&#10;&#10;AI-generated content may be incorrect.">
            <a:extLst>
              <a:ext uri="{FF2B5EF4-FFF2-40B4-BE49-F238E27FC236}">
                <a16:creationId xmlns:a16="http://schemas.microsoft.com/office/drawing/2014/main" id="{2C7630A2-E15A-F1EC-9464-976418E1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50" y="4121145"/>
            <a:ext cx="4235400" cy="2524127"/>
          </a:xfrm>
          <a:prstGeom prst="rect">
            <a:avLst/>
          </a:prstGeom>
        </p:spPr>
      </p:pic>
      <p:pic>
        <p:nvPicPr>
          <p:cNvPr id="6" name="Picture 5" descr="A graph with blue and white bars&#10;&#10;AI-generated content may be incorrect.">
            <a:extLst>
              <a:ext uri="{FF2B5EF4-FFF2-40B4-BE49-F238E27FC236}">
                <a16:creationId xmlns:a16="http://schemas.microsoft.com/office/drawing/2014/main" id="{152FA420-260C-80CC-4899-DA9AFE640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4121148"/>
            <a:ext cx="4231120" cy="2524126"/>
          </a:xfrm>
          <a:prstGeom prst="rect">
            <a:avLst/>
          </a:prstGeom>
        </p:spPr>
      </p:pic>
      <p:pic>
        <p:nvPicPr>
          <p:cNvPr id="8" name="Picture 7" descr="A graph of a bar graph&#10;&#10;AI-generated content may be incorrect.">
            <a:extLst>
              <a:ext uri="{FF2B5EF4-FFF2-40B4-BE49-F238E27FC236}">
                <a16:creationId xmlns:a16="http://schemas.microsoft.com/office/drawing/2014/main" id="{C598A603-10C4-C583-419A-CA4955E7A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380497"/>
            <a:ext cx="4231121" cy="2521577"/>
          </a:xfrm>
          <a:prstGeom prst="rect">
            <a:avLst/>
          </a:prstGeom>
        </p:spPr>
      </p:pic>
      <p:pic>
        <p:nvPicPr>
          <p:cNvPr id="10" name="Picture 9" descr="A graph of a bar graph&#10;&#10;AI-generated content may be incorrect.">
            <a:extLst>
              <a:ext uri="{FF2B5EF4-FFF2-40B4-BE49-F238E27FC236}">
                <a16:creationId xmlns:a16="http://schemas.microsoft.com/office/drawing/2014/main" id="{BE1F2DC5-4512-46FA-C876-C24513FF5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50" y="1377631"/>
            <a:ext cx="4231123" cy="25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4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EB75-F6C3-0F40-9EFD-A8CD0AD0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All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2F76E-DA71-3400-2CE0-AE766A5E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29" y="1285636"/>
            <a:ext cx="4425342" cy="54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24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95611-C834-E4C1-4AB7-C96B27E7E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9973-7156-FF11-FA63-3D381651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PC space by user (B)</a:t>
            </a:r>
          </a:p>
        </p:txBody>
      </p:sp>
      <p:pic>
        <p:nvPicPr>
          <p:cNvPr id="4" name="Picture 3" descr="A graph showing different colored dots&#10;&#10;AI-generated content may be incorrect.">
            <a:extLst>
              <a:ext uri="{FF2B5EF4-FFF2-40B4-BE49-F238E27FC236}">
                <a16:creationId xmlns:a16="http://schemas.microsoft.com/office/drawing/2014/main" id="{7CD96C3F-2EB1-D729-C912-C48BF0162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90688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33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8FD20-7A00-A894-1612-162F3D409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C222-4CCF-FFAD-EEF3-BC0D80BB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Group degradation (no DR, B+T)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FC7967D9-36B8-25A0-2E59-F1548A226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503803"/>
            <a:ext cx="6241910" cy="3901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30459-9328-DE9D-8DB2-224351C1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94" y="2133600"/>
            <a:ext cx="5675506" cy="202423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22624-138F-C3C4-5179-4F7245074865}"/>
              </a:ext>
            </a:extLst>
          </p:cNvPr>
          <p:cNvSpPr/>
          <p:nvPr/>
        </p:nvSpPr>
        <p:spPr>
          <a:xfrm>
            <a:off x="622300" y="3454400"/>
            <a:ext cx="5067300" cy="317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3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27E05-08DF-7116-372A-4CA2C198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F3C-13F1-5B81-C55E-474C6E92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Peered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E3B27-EB90-E4D1-E87B-15C453D8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60" y="1264093"/>
            <a:ext cx="5409079" cy="54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7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D78D-B2C6-29CA-2A08-B5FF2FC6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F1B2D-A921-457C-EA15-E12618C5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LSTMs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ABEEA-1F6A-C67C-9157-A56466AA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49" y="458788"/>
            <a:ext cx="4124901" cy="1924319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0FB65B24-BBC8-3EF2-E69F-80139001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976"/>
            <a:ext cx="12192000" cy="37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FC53-712B-D5E0-F920-D8467DA3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Traditional Statistical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8438-99AF-5848-2288-43FD99C09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1892367"/>
          </a:xfrm>
        </p:spPr>
        <p:txBody>
          <a:bodyPr/>
          <a:lstStyle/>
          <a:p>
            <a:r>
              <a:rPr lang="en-CA" dirty="0"/>
              <a:t>Hand craft an interpretable parameterized model and infer parameters from data e.g. linear regression</a:t>
            </a:r>
          </a:p>
          <a:p>
            <a:pPr lvl="1"/>
            <a:r>
              <a:rPr lang="en-CA" dirty="0"/>
              <a:t>Relationships between features and outputs must be assumed a priori</a:t>
            </a:r>
          </a:p>
          <a:p>
            <a:pPr lvl="1"/>
            <a:r>
              <a:rPr lang="en-CA" dirty="0"/>
              <a:t>Limited family of functions available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C08538-8F2E-EBD6-F898-B27DEF9E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06" y="3608666"/>
            <a:ext cx="3367088" cy="272118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FAE6AF-244F-F58F-C683-D704F51AE2F0}"/>
              </a:ext>
            </a:extLst>
          </p:cNvPr>
          <p:cNvSpPr txBox="1">
            <a:spLocks/>
          </p:cNvSpPr>
          <p:nvPr/>
        </p:nvSpPr>
        <p:spPr>
          <a:xfrm>
            <a:off x="1955637" y="3265766"/>
            <a:ext cx="1918025" cy="3852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ctr">
              <a:buNone/>
            </a:pPr>
            <a:r>
              <a:rPr lang="en-CA" sz="1800" dirty="0"/>
              <a:t>Assumed Model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AB0EFD5-DEB5-E3C4-2597-3077BF40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19" y="3608666"/>
            <a:ext cx="4486275" cy="28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B72486-0A24-00D8-FE0F-A2C207FD3504}"/>
              </a:ext>
            </a:extLst>
          </p:cNvPr>
          <p:cNvSpPr txBox="1">
            <a:spLocks/>
          </p:cNvSpPr>
          <p:nvPr/>
        </p:nvSpPr>
        <p:spPr>
          <a:xfrm>
            <a:off x="7229476" y="3265765"/>
            <a:ext cx="3073562" cy="3852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ctr">
              <a:buNone/>
            </a:pPr>
            <a:r>
              <a:rPr lang="en-CA" sz="1800" dirty="0"/>
              <a:t>How the data looks…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070554-8241-568F-001C-239D0AC63FB7}"/>
              </a:ext>
            </a:extLst>
          </p:cNvPr>
          <p:cNvSpPr/>
          <p:nvPr/>
        </p:nvSpPr>
        <p:spPr>
          <a:xfrm>
            <a:off x="2162177" y="3650998"/>
            <a:ext cx="64800" cy="10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DC2E4-9F5F-B526-6143-AE932983BF6C}"/>
              </a:ext>
            </a:extLst>
          </p:cNvPr>
          <p:cNvSpPr txBox="1"/>
          <p:nvPr/>
        </p:nvSpPr>
        <p:spPr>
          <a:xfrm>
            <a:off x="2055766" y="3585406"/>
            <a:ext cx="31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latin typeface="Abadi" panose="020F0502020204030204" pitchFamily="34" charset="0"/>
              </a:rPr>
              <a:t>lv</a:t>
            </a:r>
            <a:endParaRPr lang="en-CA" sz="1050" dirty="0">
              <a:latin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56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78ECE-4A52-D377-C00B-790D6AC9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D6A6-0C49-3F74-0B6D-C20305C2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Why VIF filter?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8B5400C2-B88F-FE8B-8176-6AB2A922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75" y="2131425"/>
            <a:ext cx="7239000" cy="2103000"/>
          </a:xfrm>
          <a:prstGeom prst="rect">
            <a:avLst/>
          </a:prstGeom>
        </p:spPr>
      </p:pic>
      <p:sp>
        <p:nvSpPr>
          <p:cNvPr id="8" name="Google Shape;146;p22">
            <a:extLst>
              <a:ext uri="{FF2B5EF4-FFF2-40B4-BE49-F238E27FC236}">
                <a16:creationId xmlns:a16="http://schemas.microsoft.com/office/drawing/2014/main" id="{2AEBAF44-B04C-E7D6-7714-488763DC9023}"/>
              </a:ext>
            </a:extLst>
          </p:cNvPr>
          <p:cNvSpPr txBox="1"/>
          <p:nvPr/>
        </p:nvSpPr>
        <p:spPr>
          <a:xfrm>
            <a:off x="3655175" y="4270275"/>
            <a:ext cx="4898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Clearly, “pelvis_turn_backswing” is the most important feature, right?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" name="Google Shape;147;p22">
            <a:extLst>
              <a:ext uri="{FF2B5EF4-FFF2-40B4-BE49-F238E27FC236}">
                <a16:creationId xmlns:a16="http://schemas.microsoft.com/office/drawing/2014/main" id="{289B1FA8-DA01-6109-DAE6-185D211E0466}"/>
              </a:ext>
            </a:extLst>
          </p:cNvPr>
          <p:cNvSpPr/>
          <p:nvPr/>
        </p:nvSpPr>
        <p:spPr>
          <a:xfrm>
            <a:off x="2178500" y="2918425"/>
            <a:ext cx="7657200" cy="40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48;p22">
            <a:extLst>
              <a:ext uri="{FF2B5EF4-FFF2-40B4-BE49-F238E27FC236}">
                <a16:creationId xmlns:a16="http://schemas.microsoft.com/office/drawing/2014/main" id="{452D0182-75F6-8E60-0052-D4801305DDC5}"/>
              </a:ext>
            </a:extLst>
          </p:cNvPr>
          <p:cNvCxnSpPr>
            <a:stCxn id="9" idx="2"/>
            <a:endCxn id="8" idx="1"/>
          </p:cNvCxnSpPr>
          <p:nvPr/>
        </p:nvCxnSpPr>
        <p:spPr>
          <a:xfrm rot="10800000" flipH="1" flipV="1">
            <a:off x="2178499" y="3119425"/>
            <a:ext cx="1476675" cy="1379000"/>
          </a:xfrm>
          <a:prstGeom prst="curvedConnector3">
            <a:avLst>
              <a:gd name="adj1" fmla="val -1548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912101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8B01-A0EA-FA50-0D89-DC9F8FFE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ADAE-4809-FEFB-1175-8051A074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Why VIF filter?</a:t>
            </a:r>
          </a:p>
        </p:txBody>
      </p:sp>
      <p:sp>
        <p:nvSpPr>
          <p:cNvPr id="3" name="Google Shape;154;p23">
            <a:extLst>
              <a:ext uri="{FF2B5EF4-FFF2-40B4-BE49-F238E27FC236}">
                <a16:creationId xmlns:a16="http://schemas.microsoft.com/office/drawing/2014/main" id="{DC5FB5C8-2670-C396-4F44-78A902D6BBED}"/>
              </a:ext>
            </a:extLst>
          </p:cNvPr>
          <p:cNvSpPr txBox="1"/>
          <p:nvPr/>
        </p:nvSpPr>
        <p:spPr>
          <a:xfrm>
            <a:off x="3653350" y="3980625"/>
            <a:ext cx="48984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Actually, </a:t>
            </a:r>
            <a:r>
              <a:rPr lang="en" sz="1800" b="1" dirty="0">
                <a:solidFill>
                  <a:schemeClr val="dk2"/>
                </a:solidFill>
              </a:rPr>
              <a:t>in this case</a:t>
            </a:r>
            <a:r>
              <a:rPr lang="en" sz="1800" dirty="0">
                <a:solidFill>
                  <a:schemeClr val="dk2"/>
                </a:solidFill>
              </a:rPr>
              <a:t>, the information </a:t>
            </a:r>
            <a:r>
              <a:rPr lang="en" sz="1800" b="1" dirty="0">
                <a:solidFill>
                  <a:schemeClr val="dk2"/>
                </a:solidFill>
              </a:rPr>
              <a:t>jointly </a:t>
            </a:r>
            <a:r>
              <a:rPr lang="en" sz="1800" dirty="0">
                <a:solidFill>
                  <a:schemeClr val="dk2"/>
                </a:solidFill>
              </a:rPr>
              <a:t>encoded by pelvis_sway_impact and UT_sway_impact is </a:t>
            </a:r>
            <a:r>
              <a:rPr lang="en" sz="1800" b="1" dirty="0">
                <a:solidFill>
                  <a:schemeClr val="dk2"/>
                </a:solidFill>
              </a:rPr>
              <a:t>more important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</p:txBody>
      </p:sp>
      <p:cxnSp>
        <p:nvCxnSpPr>
          <p:cNvPr id="4" name="Google Shape;155;p23">
            <a:extLst>
              <a:ext uri="{FF2B5EF4-FFF2-40B4-BE49-F238E27FC236}">
                <a16:creationId xmlns:a16="http://schemas.microsoft.com/office/drawing/2014/main" id="{6760FE51-AE7A-6152-F7D4-8F32F8D01718}"/>
              </a:ext>
            </a:extLst>
          </p:cNvPr>
          <p:cNvCxnSpPr>
            <a:stCxn id="7" idx="1"/>
            <a:endCxn id="3" idx="1"/>
          </p:cNvCxnSpPr>
          <p:nvPr/>
        </p:nvCxnSpPr>
        <p:spPr>
          <a:xfrm>
            <a:off x="2340600" y="3018850"/>
            <a:ext cx="1312800" cy="1479600"/>
          </a:xfrm>
          <a:prstGeom prst="curvedConnector3">
            <a:avLst>
              <a:gd name="adj1" fmla="val -181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5" name="table">
            <a:extLst>
              <a:ext uri="{FF2B5EF4-FFF2-40B4-BE49-F238E27FC236}">
                <a16:creationId xmlns:a16="http://schemas.microsoft.com/office/drawing/2014/main" id="{2399A61E-6B2E-2E4E-7982-5C13163F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50" y="1841775"/>
            <a:ext cx="7239000" cy="2103000"/>
          </a:xfrm>
          <a:prstGeom prst="rect">
            <a:avLst/>
          </a:prstGeom>
        </p:spPr>
      </p:pic>
      <p:sp>
        <p:nvSpPr>
          <p:cNvPr id="7" name="Google Shape;156;p23">
            <a:extLst>
              <a:ext uri="{FF2B5EF4-FFF2-40B4-BE49-F238E27FC236}">
                <a16:creationId xmlns:a16="http://schemas.microsoft.com/office/drawing/2014/main" id="{A76233B5-77B8-3DD7-A86C-5D4CF6C08755}"/>
              </a:ext>
            </a:extLst>
          </p:cNvPr>
          <p:cNvSpPr/>
          <p:nvPr/>
        </p:nvSpPr>
        <p:spPr>
          <a:xfrm>
            <a:off x="2340600" y="2546800"/>
            <a:ext cx="7510800" cy="94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8;p23">
            <a:extLst>
              <a:ext uri="{FF2B5EF4-FFF2-40B4-BE49-F238E27FC236}">
                <a16:creationId xmlns:a16="http://schemas.microsoft.com/office/drawing/2014/main" id="{6C048AF0-B5B8-2E82-8171-49DA69593901}"/>
              </a:ext>
            </a:extLst>
          </p:cNvPr>
          <p:cNvSpPr txBox="1"/>
          <p:nvPr/>
        </p:nvSpPr>
        <p:spPr>
          <a:xfrm>
            <a:off x="7035825" y="2802550"/>
            <a:ext cx="11055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=4.0</a:t>
            </a:r>
            <a:endParaRPr sz="180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3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63129-BFEC-0FF2-5192-D6FA54BB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AEAD-5B4C-F350-0C7D-6FD43EA4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Why VIF filter?</a:t>
            </a:r>
          </a:p>
        </p:txBody>
      </p:sp>
      <p:pic>
        <p:nvPicPr>
          <p:cNvPr id="6" name="Google Shape;172;p25">
            <a:extLst>
              <a:ext uri="{FF2B5EF4-FFF2-40B4-BE49-F238E27FC236}">
                <a16:creationId xmlns:a16="http://schemas.microsoft.com/office/drawing/2014/main" id="{3449FABD-4C7B-C3CA-7ABA-BC6B2EE45A4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194" y="1690688"/>
            <a:ext cx="10713612" cy="4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4;p23">
            <a:extLst>
              <a:ext uri="{FF2B5EF4-FFF2-40B4-BE49-F238E27FC236}">
                <a16:creationId xmlns:a16="http://schemas.microsoft.com/office/drawing/2014/main" id="{67ED473F-A7ED-BF5F-5776-9491A7F9E236}"/>
              </a:ext>
            </a:extLst>
          </p:cNvPr>
          <p:cNvSpPr txBox="1"/>
          <p:nvPr/>
        </p:nvSpPr>
        <p:spPr>
          <a:xfrm>
            <a:off x="5236625" y="6075113"/>
            <a:ext cx="1718750" cy="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(Standardized)</a:t>
            </a:r>
            <a:endParaRPr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2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78FEF-3DCE-3FC9-D2B6-BCDCBA1D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8919-3C08-59E3-6531-85D8F587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Why VIF filter?</a:t>
            </a: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CF3AF89C-F18C-30C4-C214-AB2B7CFC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50" y="1824037"/>
            <a:ext cx="7239000" cy="2103000"/>
          </a:xfrm>
          <a:prstGeom prst="rect">
            <a:avLst/>
          </a:prstGeom>
        </p:spPr>
      </p:pic>
      <p:sp>
        <p:nvSpPr>
          <p:cNvPr id="4" name="Google Shape;179;p26">
            <a:extLst>
              <a:ext uri="{FF2B5EF4-FFF2-40B4-BE49-F238E27FC236}">
                <a16:creationId xmlns:a16="http://schemas.microsoft.com/office/drawing/2014/main" id="{CC0D5685-3C14-CDE8-1931-AF253BF55F44}"/>
              </a:ext>
            </a:extLst>
          </p:cNvPr>
          <p:cNvSpPr txBox="1"/>
          <p:nvPr/>
        </p:nvSpPr>
        <p:spPr>
          <a:xfrm>
            <a:off x="3400750" y="4178187"/>
            <a:ext cx="5403600" cy="20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Because pelvis_sway_impact and UT_sway_impact are </a:t>
            </a:r>
            <a:r>
              <a:rPr lang="en" sz="1800" b="1" dirty="0">
                <a:solidFill>
                  <a:schemeClr val="dk2"/>
                </a:solidFill>
              </a:rPr>
              <a:t>highly correlated, </a:t>
            </a:r>
            <a:r>
              <a:rPr lang="en" sz="1800" dirty="0">
                <a:solidFill>
                  <a:schemeClr val="dk2"/>
                </a:solidFill>
              </a:rPr>
              <a:t>a machine learning model may learn to use </a:t>
            </a:r>
            <a:r>
              <a:rPr lang="en" sz="1800" b="1" dirty="0">
                <a:solidFill>
                  <a:schemeClr val="dk2"/>
                </a:solidFill>
              </a:rPr>
              <a:t>any arbitrary combination</a:t>
            </a:r>
            <a:r>
              <a:rPr lang="en" sz="1800" dirty="0">
                <a:solidFill>
                  <a:schemeClr val="dk2"/>
                </a:solidFill>
              </a:rPr>
              <a:t> of the two features to predict outcomes, effectively </a:t>
            </a:r>
            <a:r>
              <a:rPr lang="en" sz="1800" b="1" dirty="0">
                <a:solidFill>
                  <a:schemeClr val="dk2"/>
                </a:solidFill>
              </a:rPr>
              <a:t>hiding the importance</a:t>
            </a:r>
            <a:r>
              <a:rPr lang="en" sz="1800" dirty="0">
                <a:solidFill>
                  <a:schemeClr val="dk2"/>
                </a:solidFill>
              </a:rPr>
              <a:t> of the underlying information they jointly encode</a:t>
            </a:r>
            <a:endParaRPr sz="1800" dirty="0">
              <a:solidFill>
                <a:schemeClr val="dk2"/>
              </a:solidFill>
            </a:endParaRPr>
          </a:p>
        </p:txBody>
      </p:sp>
      <p:cxnSp>
        <p:nvCxnSpPr>
          <p:cNvPr id="5" name="Google Shape;180;p26">
            <a:extLst>
              <a:ext uri="{FF2B5EF4-FFF2-40B4-BE49-F238E27FC236}">
                <a16:creationId xmlns:a16="http://schemas.microsoft.com/office/drawing/2014/main" id="{78B2A77F-8391-432A-6121-037D5393D026}"/>
              </a:ext>
            </a:extLst>
          </p:cNvPr>
          <p:cNvCxnSpPr>
            <a:stCxn id="7" idx="1"/>
            <a:endCxn id="4" idx="1"/>
          </p:cNvCxnSpPr>
          <p:nvPr/>
        </p:nvCxnSpPr>
        <p:spPr>
          <a:xfrm rot="10800000" flipH="1" flipV="1">
            <a:off x="2340600" y="3001111"/>
            <a:ext cx="1060150" cy="2214025"/>
          </a:xfrm>
          <a:prstGeom prst="curvedConnector3">
            <a:avLst>
              <a:gd name="adj1" fmla="val -2156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" name="Google Shape;181;p26">
            <a:extLst>
              <a:ext uri="{FF2B5EF4-FFF2-40B4-BE49-F238E27FC236}">
                <a16:creationId xmlns:a16="http://schemas.microsoft.com/office/drawing/2014/main" id="{8D16D86D-FB6D-BC00-AF0D-11575DCDBBE2}"/>
              </a:ext>
            </a:extLst>
          </p:cNvPr>
          <p:cNvSpPr/>
          <p:nvPr/>
        </p:nvSpPr>
        <p:spPr>
          <a:xfrm>
            <a:off x="2340600" y="2529062"/>
            <a:ext cx="7510800" cy="94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924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D252-F10B-E49F-1FA3-0928605B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B+T+S+F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2E72B0D-3588-44CE-6F13-C68DF571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37" y="1512888"/>
            <a:ext cx="9596325" cy="47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95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02E42-AE9E-B186-14F3-10717EE9E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09AA-E60D-5623-A474-8EE328CD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B+T+S+F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F13A658-1FE7-5048-E9F5-60E998AD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15815"/>
            <a:ext cx="9525000" cy="49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68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B32C-6410-54EB-62B4-F94485E9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A182-FDD8-D835-AC37-7BB5521F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B+T+S+F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FC5A239-F5E1-5AF6-DDBD-03D349B1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88" y="1428750"/>
            <a:ext cx="9691623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01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878AC-67A3-53C4-56F5-BA5369D6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1C1E-7DCF-1680-83B4-B92B95EC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B+T+S+F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D05E7E2-F4EA-4426-6713-E9A16376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6" y="1485900"/>
            <a:ext cx="11283107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08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D621E-8B6A-C750-FB24-D8130494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88D1A5E-F38A-56AF-249B-E695611C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8493" y="292102"/>
            <a:ext cx="5815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9F286-1A1A-EAC2-7936-1452F9A2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Supplement: B+T+S+F</a:t>
            </a:r>
          </a:p>
        </p:txBody>
      </p:sp>
    </p:spTree>
    <p:extLst>
      <p:ext uri="{BB962C8B-B14F-4D97-AF65-F5344CB8AC3E}">
        <p14:creationId xmlns:p14="http://schemas.microsoft.com/office/powerpoint/2010/main" val="3593387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7855A-2C8A-6966-A813-497777318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9C36-1508-E959-7A9F-05F0D8C2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pic>
        <p:nvPicPr>
          <p:cNvPr id="8" name="Picture 7" descr="A body of water with clouds and a mountain in the background&#10;&#10;AI-generated content may be incorrect.">
            <a:extLst>
              <a:ext uri="{FF2B5EF4-FFF2-40B4-BE49-F238E27FC236}">
                <a16:creationId xmlns:a16="http://schemas.microsoft.com/office/drawing/2014/main" id="{C0EB0BA7-0D10-DBFC-7348-99E6B1264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11475" y="1690688"/>
            <a:ext cx="6369050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5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B8A6C-BF59-9021-BCC6-005EDF958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1A60-2BBA-DD7E-92AB-E8CD73AD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97283"/>
          </a:xfrm>
        </p:spPr>
        <p:txBody>
          <a:bodyPr>
            <a:normAutofit fontScale="90000"/>
          </a:bodyPr>
          <a:lstStyle/>
          <a:p>
            <a:r>
              <a:rPr lang="en-CA" dirty="0"/>
              <a:t>Our Approach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3A5E5-98B6-AB1F-47DA-0A66FC5EB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Learn a strong black-box predictive model and reverse engineer it to obtain feature effects</a:t>
            </a:r>
          </a:p>
        </p:txBody>
      </p:sp>
      <p:sp>
        <p:nvSpPr>
          <p:cNvPr id="4" name="Google Shape;85;p16">
            <a:extLst>
              <a:ext uri="{FF2B5EF4-FFF2-40B4-BE49-F238E27FC236}">
                <a16:creationId xmlns:a16="http://schemas.microsoft.com/office/drawing/2014/main" id="{264DDA25-7E0F-1B00-1745-351E6105FCFD}"/>
              </a:ext>
            </a:extLst>
          </p:cNvPr>
          <p:cNvSpPr/>
          <p:nvPr/>
        </p:nvSpPr>
        <p:spPr>
          <a:xfrm>
            <a:off x="4115000" y="2495400"/>
            <a:ext cx="3945600" cy="1867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</a:rPr>
              <a:t>Model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" name="Google Shape;86;p16">
            <a:extLst>
              <a:ext uri="{FF2B5EF4-FFF2-40B4-BE49-F238E27FC236}">
                <a16:creationId xmlns:a16="http://schemas.microsoft.com/office/drawing/2014/main" id="{9122D893-2BD9-9C21-21DD-89D63C43313F}"/>
              </a:ext>
            </a:extLst>
          </p:cNvPr>
          <p:cNvSpPr txBox="1"/>
          <p:nvPr/>
        </p:nvSpPr>
        <p:spPr>
          <a:xfrm>
            <a:off x="415600" y="2905600"/>
            <a:ext cx="3219200" cy="104620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733">
                <a:solidFill>
                  <a:schemeClr val="dk1"/>
                </a:solidFill>
              </a:rPr>
              <a:t>Kinematic data:</a:t>
            </a:r>
            <a:endParaRPr sz="1733">
              <a:solidFill>
                <a:schemeClr val="dk1"/>
              </a:solidFill>
            </a:endParaRPr>
          </a:p>
          <a:p>
            <a:pPr marL="609585" indent="-414856">
              <a:buClr>
                <a:schemeClr val="dk1"/>
              </a:buClr>
              <a:buSzPts val="1300"/>
              <a:buChar char="●"/>
            </a:pPr>
            <a:r>
              <a:rPr lang="en" sz="1733">
                <a:solidFill>
                  <a:schemeClr val="dk1"/>
                </a:solidFill>
              </a:rPr>
              <a:t>Segment angles</a:t>
            </a:r>
            <a:endParaRPr sz="1733">
              <a:solidFill>
                <a:schemeClr val="dk1"/>
              </a:solidFill>
            </a:endParaRPr>
          </a:p>
          <a:p>
            <a:pPr marL="609585" indent="-414856">
              <a:buClr>
                <a:schemeClr val="dk1"/>
              </a:buClr>
              <a:buSzPts val="1300"/>
              <a:buChar char="●"/>
            </a:pPr>
            <a:r>
              <a:rPr lang="en" sz="1733">
                <a:solidFill>
                  <a:schemeClr val="dk1"/>
                </a:solidFill>
              </a:rPr>
              <a:t>Segment displacements</a:t>
            </a:r>
            <a:endParaRPr sz="1733">
              <a:solidFill>
                <a:schemeClr val="dk1"/>
              </a:solidFill>
            </a:endParaRPr>
          </a:p>
        </p:txBody>
      </p:sp>
      <p:sp>
        <p:nvSpPr>
          <p:cNvPr id="6" name="Google Shape;87;p16">
            <a:extLst>
              <a:ext uri="{FF2B5EF4-FFF2-40B4-BE49-F238E27FC236}">
                <a16:creationId xmlns:a16="http://schemas.microsoft.com/office/drawing/2014/main" id="{54C1B41F-9738-E753-C6FC-F55F81116C16}"/>
              </a:ext>
            </a:extLst>
          </p:cNvPr>
          <p:cNvSpPr txBox="1"/>
          <p:nvPr/>
        </p:nvSpPr>
        <p:spPr>
          <a:xfrm>
            <a:off x="8540800" y="2772200"/>
            <a:ext cx="3452400" cy="131288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733" dirty="0">
                <a:solidFill>
                  <a:schemeClr val="dk1"/>
                </a:solidFill>
              </a:rPr>
              <a:t>Swing outcome:</a:t>
            </a:r>
            <a:endParaRPr sz="1733" dirty="0">
              <a:solidFill>
                <a:schemeClr val="dk1"/>
              </a:solidFill>
            </a:endParaRPr>
          </a:p>
          <a:p>
            <a:pPr marL="609585" indent="-414856">
              <a:buClr>
                <a:schemeClr val="dk1"/>
              </a:buClr>
              <a:buSzPts val="1300"/>
              <a:buChar char="●"/>
            </a:pPr>
            <a:r>
              <a:rPr lang="en" sz="1733" dirty="0">
                <a:solidFill>
                  <a:schemeClr val="dk1"/>
                </a:solidFill>
              </a:rPr>
              <a:t>Carry distance</a:t>
            </a:r>
            <a:endParaRPr sz="1733" dirty="0">
              <a:solidFill>
                <a:schemeClr val="dk1"/>
              </a:solidFill>
            </a:endParaRPr>
          </a:p>
          <a:p>
            <a:pPr marL="609585" indent="-414856">
              <a:buClr>
                <a:schemeClr val="dk1"/>
              </a:buClr>
              <a:buSzPts val="1300"/>
              <a:buChar char="●"/>
            </a:pPr>
            <a:r>
              <a:rPr lang="en" sz="1733" dirty="0">
                <a:solidFill>
                  <a:schemeClr val="dk1"/>
                </a:solidFill>
              </a:rPr>
              <a:t>Spin rate</a:t>
            </a:r>
            <a:endParaRPr sz="1733" dirty="0">
              <a:solidFill>
                <a:schemeClr val="dk1"/>
              </a:solidFill>
            </a:endParaRPr>
          </a:p>
          <a:p>
            <a:pPr marL="609585" indent="-414856">
              <a:buClr>
                <a:schemeClr val="dk1"/>
              </a:buClr>
              <a:buSzPts val="1300"/>
              <a:buChar char="●"/>
            </a:pPr>
            <a:r>
              <a:rPr lang="en" sz="1733" dirty="0">
                <a:solidFill>
                  <a:schemeClr val="dk1"/>
                </a:solidFill>
              </a:rPr>
              <a:t>Deviation from target line</a:t>
            </a:r>
            <a:endParaRPr sz="1733" dirty="0">
              <a:solidFill>
                <a:schemeClr val="dk1"/>
              </a:solidFill>
            </a:endParaRPr>
          </a:p>
        </p:txBody>
      </p:sp>
      <p:sp>
        <p:nvSpPr>
          <p:cNvPr id="7" name="Google Shape;88;p16">
            <a:extLst>
              <a:ext uri="{FF2B5EF4-FFF2-40B4-BE49-F238E27FC236}">
                <a16:creationId xmlns:a16="http://schemas.microsoft.com/office/drawing/2014/main" id="{32D62B34-949D-F363-EA5C-D73DC7B56629}"/>
              </a:ext>
            </a:extLst>
          </p:cNvPr>
          <p:cNvSpPr/>
          <p:nvPr/>
        </p:nvSpPr>
        <p:spPr>
          <a:xfrm>
            <a:off x="3634800" y="3211700"/>
            <a:ext cx="468400" cy="5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8" name="Google Shape;89;p16">
            <a:extLst>
              <a:ext uri="{FF2B5EF4-FFF2-40B4-BE49-F238E27FC236}">
                <a16:creationId xmlns:a16="http://schemas.microsoft.com/office/drawing/2014/main" id="{23BD3383-677E-28EA-AC6A-9C72203D5F91}"/>
              </a:ext>
            </a:extLst>
          </p:cNvPr>
          <p:cNvSpPr/>
          <p:nvPr/>
        </p:nvSpPr>
        <p:spPr>
          <a:xfrm>
            <a:off x="8066500" y="3211700"/>
            <a:ext cx="468400" cy="5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" name="Google Shape;90;p16">
            <a:extLst>
              <a:ext uri="{FF2B5EF4-FFF2-40B4-BE49-F238E27FC236}">
                <a16:creationId xmlns:a16="http://schemas.microsoft.com/office/drawing/2014/main" id="{B36FFCC8-C3ED-5C56-D649-8FE90860C7F0}"/>
              </a:ext>
            </a:extLst>
          </p:cNvPr>
          <p:cNvSpPr/>
          <p:nvPr/>
        </p:nvSpPr>
        <p:spPr>
          <a:xfrm flipH="1">
            <a:off x="2129133" y="4187900"/>
            <a:ext cx="7750400" cy="13136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" name="Google Shape;91;p16">
            <a:extLst>
              <a:ext uri="{FF2B5EF4-FFF2-40B4-BE49-F238E27FC236}">
                <a16:creationId xmlns:a16="http://schemas.microsoft.com/office/drawing/2014/main" id="{664D8433-C804-DFC2-8B13-51D401898501}"/>
              </a:ext>
            </a:extLst>
          </p:cNvPr>
          <p:cNvSpPr/>
          <p:nvPr/>
        </p:nvSpPr>
        <p:spPr>
          <a:xfrm>
            <a:off x="4819400" y="5600867"/>
            <a:ext cx="2536800" cy="852000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467"/>
              <a:t>Interpretability (what caused this prediction?)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45678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2AB89A2-F65D-CF2F-C3C0-F063551A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E3E5A816-D61A-2CFB-E579-B56431C95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Outline</a:t>
            </a:r>
            <a:endParaRPr/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E981E09-D32A-E70D-5E30-CD14A70370A1}"/>
              </a:ext>
            </a:extLst>
          </p:cNvPr>
          <p:cNvSpPr/>
          <p:nvPr/>
        </p:nvSpPr>
        <p:spPr>
          <a:xfrm>
            <a:off x="7776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Introduction</a:t>
            </a:r>
            <a:endParaRPr sz="2400" dirty="0"/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2F0455A-221A-11B6-C7BC-27EF2B5C9C7B}"/>
              </a:ext>
            </a:extLst>
          </p:cNvPr>
          <p:cNvSpPr/>
          <p:nvPr/>
        </p:nvSpPr>
        <p:spPr>
          <a:xfrm>
            <a:off x="3568133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/>
              <a:t>Methods</a:t>
            </a:r>
            <a:endParaRPr sz="2400" b="1" dirty="0"/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E4DF5B39-ECB3-B526-2454-7F42E7FCB619}"/>
              </a:ext>
            </a:extLst>
          </p:cNvPr>
          <p:cNvSpPr/>
          <p:nvPr/>
        </p:nvSpPr>
        <p:spPr>
          <a:xfrm>
            <a:off x="63378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Results</a:t>
            </a:r>
            <a:endParaRPr sz="2400"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400BE3FE-B480-D5AF-43BA-D0A7724CDBD6}"/>
              </a:ext>
            </a:extLst>
          </p:cNvPr>
          <p:cNvSpPr/>
          <p:nvPr/>
        </p:nvSpPr>
        <p:spPr>
          <a:xfrm>
            <a:off x="9107551" y="2626800"/>
            <a:ext cx="2306800" cy="117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Discussion</a:t>
            </a:r>
            <a:endParaRPr sz="2400" dirty="0"/>
          </a:p>
        </p:txBody>
      </p:sp>
      <p:cxnSp>
        <p:nvCxnSpPr>
          <p:cNvPr id="65" name="Google Shape;65;p14">
            <a:extLst>
              <a:ext uri="{FF2B5EF4-FFF2-40B4-BE49-F238E27FC236}">
                <a16:creationId xmlns:a16="http://schemas.microsoft.com/office/drawing/2014/main" id="{AE2C023E-0CB0-52EC-1072-3961805283C9}"/>
              </a:ext>
            </a:extLst>
          </p:cNvPr>
          <p:cNvCxnSpPr>
            <a:stCxn id="61" idx="3"/>
            <a:endCxn id="62" idx="1"/>
          </p:cNvCxnSpPr>
          <p:nvPr/>
        </p:nvCxnSpPr>
        <p:spPr>
          <a:xfrm>
            <a:off x="3084451" y="3215200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4">
            <a:extLst>
              <a:ext uri="{FF2B5EF4-FFF2-40B4-BE49-F238E27FC236}">
                <a16:creationId xmlns:a16="http://schemas.microsoft.com/office/drawing/2014/main" id="{AC2C14F7-52AA-589D-9288-1D6DB8BCB69D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5874933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4">
            <a:extLst>
              <a:ext uri="{FF2B5EF4-FFF2-40B4-BE49-F238E27FC236}">
                <a16:creationId xmlns:a16="http://schemas.microsoft.com/office/drawing/2014/main" id="{F7C8D721-C958-B1E2-63B5-C542783C790F}"/>
              </a:ext>
            </a:extLst>
          </p:cNvPr>
          <p:cNvCxnSpPr>
            <a:stCxn id="63" idx="3"/>
            <a:endCxn id="64" idx="1"/>
          </p:cNvCxnSpPr>
          <p:nvPr/>
        </p:nvCxnSpPr>
        <p:spPr>
          <a:xfrm>
            <a:off x="8644651" y="3215200"/>
            <a:ext cx="46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6675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91A0-A6BA-AA10-546F-764E5BC2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FD969-1AC5-A497-5135-74790C8A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0075"/>
          </a:xfrm>
        </p:spPr>
        <p:txBody>
          <a:bodyPr/>
          <a:lstStyle/>
          <a:p>
            <a:r>
              <a:rPr lang="en-CA" dirty="0"/>
              <a:t>Time-series kinematic and kinetic measurements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516C1-A820-2EC9-EF95-E6AEC6C0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09" y="2560637"/>
            <a:ext cx="9545382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E1EE-E56E-5B5C-0039-846166D9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D0EE-32CA-8798-69BE-D00106A6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AB69D-CC0D-359F-5D21-F885D10E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85" y="1884495"/>
            <a:ext cx="10266030" cy="30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750</Words>
  <Application>Microsoft Office PowerPoint</Application>
  <PresentationFormat>Widescreen</PresentationFormat>
  <Paragraphs>182</Paragraphs>
  <Slides>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Abadi</vt:lpstr>
      <vt:lpstr>Aptos</vt:lpstr>
      <vt:lpstr>Aptos Display</vt:lpstr>
      <vt:lpstr>Arial</vt:lpstr>
      <vt:lpstr>Office Theme</vt:lpstr>
      <vt:lpstr>Interpretable ML Approaches for Golf Swing Analysis</vt:lpstr>
      <vt:lpstr>Outline</vt:lpstr>
      <vt:lpstr>Outline</vt:lpstr>
      <vt:lpstr>Objective</vt:lpstr>
      <vt:lpstr>Traditional Statistical Modeling</vt:lpstr>
      <vt:lpstr>Our Approach </vt:lpstr>
      <vt:lpstr>Outline</vt:lpstr>
      <vt:lpstr>Data</vt:lpstr>
      <vt:lpstr>Data</vt:lpstr>
      <vt:lpstr>Feature Sets</vt:lpstr>
      <vt:lpstr>Pipeline</vt:lpstr>
      <vt:lpstr>Featurization</vt:lpstr>
      <vt:lpstr>Standardization</vt:lpstr>
      <vt:lpstr>VIF filtering</vt:lpstr>
      <vt:lpstr>VIF filtering</vt:lpstr>
      <vt:lpstr>Dimensionality Reduction: PCA</vt:lpstr>
      <vt:lpstr>Dimensionality Reduction: Autoencoder</vt:lpstr>
      <vt:lpstr>Models</vt:lpstr>
      <vt:lpstr>Models: Ensemble by Voting</vt:lpstr>
      <vt:lpstr>Models: Ensemble by Stacking</vt:lpstr>
      <vt:lpstr>PowerPoint Presentation</vt:lpstr>
      <vt:lpstr>PowerPoint Presentation</vt:lpstr>
      <vt:lpstr>Nested Cross-Validation</vt:lpstr>
      <vt:lpstr>Outline</vt:lpstr>
      <vt:lpstr>GroupKFold</vt:lpstr>
      <vt:lpstr>Trial-wise KFold</vt:lpstr>
      <vt:lpstr>Trial-wise Kfold: Retrained on Final 90/10</vt:lpstr>
      <vt:lpstr>Interpretability Techniques: Performance</vt:lpstr>
      <vt:lpstr>Interpretability Techniques: Permutation Feature Importance</vt:lpstr>
      <vt:lpstr>Interpretability Techniques: ICE and PDP</vt:lpstr>
      <vt:lpstr>Interpretability Techniques: ICE and PDP</vt:lpstr>
      <vt:lpstr>Interpretability Techniques: ALE</vt:lpstr>
      <vt:lpstr>Interpretability Techniques: Counterfactual</vt:lpstr>
      <vt:lpstr>Interpretability Techniques: LIME</vt:lpstr>
      <vt:lpstr>Interpretability Techniques: SHAP</vt:lpstr>
      <vt:lpstr>Interpretability Techniques: SHAP Summary</vt:lpstr>
      <vt:lpstr>What about for a model with temporal features?</vt:lpstr>
      <vt:lpstr>What about for a model with temporal features?</vt:lpstr>
      <vt:lpstr>Outline</vt:lpstr>
      <vt:lpstr>Feature set trade-off</vt:lpstr>
      <vt:lpstr>Limitations</vt:lpstr>
      <vt:lpstr>Outlook</vt:lpstr>
      <vt:lpstr>Conclusion</vt:lpstr>
      <vt:lpstr>Supplement: Reliability</vt:lpstr>
      <vt:lpstr>Supplement: All features</vt:lpstr>
      <vt:lpstr>Supplement: PC space by user (B)</vt:lpstr>
      <vt:lpstr>Supplement: Group degradation (no DR, B+T)</vt:lpstr>
      <vt:lpstr>Supplement: Peered features</vt:lpstr>
      <vt:lpstr>Supplement: LSTMs</vt:lpstr>
      <vt:lpstr>Supplement: Why VIF filter?</vt:lpstr>
      <vt:lpstr>Supplement: Why VIF filter?</vt:lpstr>
      <vt:lpstr>Supplement: Why VIF filter?</vt:lpstr>
      <vt:lpstr>Supplement: Why VIF filter?</vt:lpstr>
      <vt:lpstr>Supplement: B+T+S+F</vt:lpstr>
      <vt:lpstr>Supplement: B+T+S+F</vt:lpstr>
      <vt:lpstr>Supplement: B+T+S+F</vt:lpstr>
      <vt:lpstr>Supplement: B+T+S+F</vt:lpstr>
      <vt:lpstr>Supplement: B+T+S+F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Thiessen  Solomon</dc:creator>
  <cp:lastModifiedBy>Thiessen  Solomon</cp:lastModifiedBy>
  <cp:revision>3</cp:revision>
  <dcterms:created xsi:type="dcterms:W3CDTF">2025-09-12T22:05:01Z</dcterms:created>
  <dcterms:modified xsi:type="dcterms:W3CDTF">2025-09-16T00:19:02Z</dcterms:modified>
</cp:coreProperties>
</file>